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CC"/>
    <a:srgbClr val="CCFF99"/>
    <a:srgbClr val="FF9999"/>
    <a:srgbClr val="FFCCCC"/>
    <a:srgbClr val="FF66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9"/>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406533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326236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80"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351333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428759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93"/>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87194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8" y="3338697"/>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3" y="3338697"/>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156306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4"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188054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63180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2733132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2" y="394413"/>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21883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608A2B-E29F-4DFC-BBD0-34376D799D1F}"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227247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8608A2B-E29F-4DFC-BBD0-34376D799D1F}" type="datetimeFigureOut">
              <a:rPr kumimoji="1" lang="ja-JP" altLang="en-US" smtClean="0"/>
              <a:t>2023/8/9</a:t>
            </a:fld>
            <a:endParaRPr kumimoji="1" lang="ja-JP" altLang="en-US"/>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180388401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7389" y="7371366"/>
            <a:ext cx="2059097" cy="1867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図 20"/>
          <p:cNvPicPr/>
          <p:nvPr/>
        </p:nvPicPr>
        <p:blipFill>
          <a:blip r:embed="rId3" cstate="print"/>
          <a:srcRect/>
          <a:stretch>
            <a:fillRect/>
          </a:stretch>
        </p:blipFill>
        <p:spPr bwMode="auto">
          <a:xfrm>
            <a:off x="4991478" y="5397600"/>
            <a:ext cx="1734185" cy="161925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4" name="正方形/長方形 3"/>
          <p:cNvSpPr/>
          <p:nvPr/>
        </p:nvSpPr>
        <p:spPr>
          <a:xfrm>
            <a:off x="1152322" y="200472"/>
            <a:ext cx="4646276" cy="830997"/>
          </a:xfrm>
          <a:prstGeom prst="rect">
            <a:avLst/>
          </a:prstGeom>
          <a:noFill/>
        </p:spPr>
        <p:txBody>
          <a:bodyPr wrap="square" lIns="91440" tIns="45720" rIns="91440" bIns="45720">
            <a:spAutoFit/>
          </a:bodyPr>
          <a:lstStyle/>
          <a:p>
            <a:pPr algn="ctr"/>
            <a:r>
              <a:rPr kumimoji="1" lang="ja-JP" altLang="en-US" sz="4800" b="1" cap="none" spc="0" dirty="0">
                <a:ln w="12700">
                  <a:solidFill>
                    <a:schemeClr val="tx1"/>
                  </a:solidFill>
                  <a:prstDash val="solid"/>
                </a:ln>
                <a:solidFill>
                  <a:srgbClr val="FF9999"/>
                </a:solidFill>
                <a:latin typeface="HG丸ｺﾞｼｯｸM-PRO" panose="020F0600000000000000" pitchFamily="50" charset="-128"/>
                <a:ea typeface="HG丸ｺﾞｼｯｸM-PRO" panose="020F0600000000000000" pitchFamily="50" charset="-128"/>
              </a:rPr>
              <a:t>施設開放</a:t>
            </a:r>
            <a:r>
              <a:rPr kumimoji="1" lang="ja-JP" altLang="en-US" sz="3200" b="1" cap="none" spc="0" dirty="0">
                <a:ln w="12700">
                  <a:solidFill>
                    <a:schemeClr val="tx1"/>
                  </a:solidFill>
                  <a:prstDash val="solid"/>
                </a:ln>
                <a:solidFill>
                  <a:srgbClr val="FF9999"/>
                </a:solidFill>
                <a:latin typeface="HG丸ｺﾞｼｯｸM-PRO" panose="020F0600000000000000" pitchFamily="50" charset="-128"/>
                <a:ea typeface="HG丸ｺﾞｼｯｸM-PRO" panose="020F0600000000000000" pitchFamily="50" charset="-128"/>
              </a:rPr>
              <a:t>のご案内</a:t>
            </a:r>
            <a:endParaRPr lang="ja-JP" altLang="en-US" sz="3200" b="1" cap="none" spc="0" dirty="0">
              <a:ln w="12700">
                <a:solidFill>
                  <a:schemeClr val="tx1"/>
                </a:solidFill>
                <a:prstDash val="solid"/>
              </a:ln>
              <a:solidFill>
                <a:srgbClr val="FF9999"/>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533965" y="992560"/>
            <a:ext cx="5790071" cy="1061829"/>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　</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a:latin typeface="HG丸ｺﾞｼｯｸM-PRO" panose="020F0600000000000000" pitchFamily="50" charset="-128"/>
                <a:ea typeface="HG丸ｺﾞｼｯｸM-PRO" panose="020F0600000000000000" pitchFamily="50" charset="-128"/>
              </a:rPr>
              <a:t>　こばと</a:t>
            </a:r>
            <a:r>
              <a:rPr kumimoji="1" lang="ja-JP" altLang="en-US" sz="1050" dirty="0">
                <a:latin typeface="HG丸ｺﾞｼｯｸM-PRO" panose="020F0600000000000000" pitchFamily="50" charset="-128"/>
                <a:ea typeface="HG丸ｺﾞｼｯｸM-PRO" panose="020F0600000000000000" pitchFamily="50" charset="-128"/>
              </a:rPr>
              <a:t>第３幼稚園では地域の教育施設としての役割を果たすため、子育て支援の一環として下記のように</a:t>
            </a:r>
            <a:r>
              <a:rPr kumimoji="1" lang="en-US" altLang="ja-JP" sz="1050" dirty="0">
                <a:latin typeface="HG丸ｺﾞｼｯｸM-PRO" panose="020F0600000000000000" pitchFamily="50" charset="-128"/>
                <a:ea typeface="HG丸ｺﾞｼｯｸM-PRO" panose="020F0600000000000000" pitchFamily="50" charset="-128"/>
              </a:rPr>
              <a:t>『</a:t>
            </a:r>
            <a:r>
              <a:rPr kumimoji="1" lang="ja-JP" altLang="en-US" sz="1050" dirty="0">
                <a:latin typeface="HG丸ｺﾞｼｯｸM-PRO" panose="020F0600000000000000" pitchFamily="50" charset="-128"/>
                <a:ea typeface="HG丸ｺﾞｼｯｸM-PRO" panose="020F0600000000000000" pitchFamily="50" charset="-128"/>
              </a:rPr>
              <a:t>施設開放</a:t>
            </a:r>
            <a:r>
              <a:rPr kumimoji="1" lang="en-US" altLang="ja-JP" sz="1050" dirty="0">
                <a:latin typeface="HG丸ｺﾞｼｯｸM-PRO" panose="020F0600000000000000" pitchFamily="50" charset="-128"/>
                <a:ea typeface="HG丸ｺﾞｼｯｸM-PRO" panose="020F0600000000000000" pitchFamily="50" charset="-128"/>
              </a:rPr>
              <a:t>』</a:t>
            </a:r>
            <a:r>
              <a:rPr kumimoji="1" lang="ja-JP" altLang="en-US" sz="1050" dirty="0">
                <a:latin typeface="HG丸ｺﾞｼｯｸM-PRO" panose="020F0600000000000000" pitchFamily="50" charset="-128"/>
                <a:ea typeface="HG丸ｺﾞｼｯｸM-PRO" panose="020F0600000000000000" pitchFamily="50" charset="-128"/>
              </a:rPr>
              <a:t>を開催します。幼稚園で元気に遊びましょう。また保護者様には、子育てのおもしろさや大変さを分かち合える場としてご利用いただければと考えております。お気軽にお越しください。</a:t>
            </a:r>
            <a:endParaRPr kumimoji="1" lang="en-US" altLang="ja-JP" sz="1050" dirty="0">
              <a:latin typeface="HG丸ｺﾞｼｯｸM-PRO" panose="020F0600000000000000" pitchFamily="50" charset="-128"/>
              <a:ea typeface="HG丸ｺﾞｼｯｸM-PRO" panose="020F0600000000000000" pitchFamily="50" charset="-128"/>
            </a:endParaRPr>
          </a:p>
          <a:p>
            <a:endParaRPr kumimoji="1" lang="ja-JP" altLang="en-US" sz="1050" dirty="0">
              <a:latin typeface="HG丸ｺﾞｼｯｸM-PRO" panose="020F0600000000000000" pitchFamily="50" charset="-128"/>
              <a:ea typeface="HG丸ｺﾞｼｯｸM-PRO" panose="020F06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3326200"/>
              </p:ext>
            </p:extLst>
          </p:nvPr>
        </p:nvGraphicFramePr>
        <p:xfrm>
          <a:off x="437612" y="2166089"/>
          <a:ext cx="6075695" cy="3030264"/>
        </p:xfrm>
        <a:graphic>
          <a:graphicData uri="http://schemas.openxmlformats.org/drawingml/2006/table">
            <a:tbl>
              <a:tblPr firstRow="1" bandRow="1">
                <a:tableStyleId>{F5AB1C69-6EDB-4FF4-983F-18BD219EF322}</a:tableStyleId>
              </a:tblPr>
              <a:tblGrid>
                <a:gridCol w="1323167">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tblGrid>
              <a:tr h="400986">
                <a:tc>
                  <a:txBody>
                    <a:bodyPr/>
                    <a:lstStyle/>
                    <a:p>
                      <a:pPr algn="ctr"/>
                      <a:r>
                        <a:rPr kumimoji="1" lang="ja-JP" altLang="en-US" sz="1050" dirty="0">
                          <a:solidFill>
                            <a:schemeClr val="tx1"/>
                          </a:solidFill>
                        </a:rPr>
                        <a:t>施設開放の日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Ｒ６年度入園予定の方</a:t>
                      </a:r>
                      <a:endParaRPr kumimoji="1" lang="en-US" altLang="ja-JP" sz="1000" b="1"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kern="1200" noProof="0" dirty="0">
                          <a:solidFill>
                            <a:schemeClr val="tx1"/>
                          </a:solidFill>
                        </a:rPr>
                        <a:t>R2.4.2</a:t>
                      </a:r>
                      <a:r>
                        <a:rPr kumimoji="1" lang="ja-JP" altLang="en-US" sz="1000" b="0" kern="1200" noProof="0" dirty="0">
                          <a:solidFill>
                            <a:schemeClr val="tx1"/>
                          </a:solidFill>
                        </a:rPr>
                        <a:t>～</a:t>
                      </a:r>
                      <a:r>
                        <a:rPr kumimoji="1" lang="en-US" altLang="ja-JP" sz="1000" b="0" kern="1200" noProof="0" dirty="0">
                          <a:solidFill>
                            <a:schemeClr val="tx1"/>
                          </a:solidFill>
                        </a:rPr>
                        <a:t>R3.4.1</a:t>
                      </a:r>
                      <a:r>
                        <a:rPr kumimoji="1" lang="ja-JP" altLang="en-US" sz="900" b="0" kern="1200" noProof="0" dirty="0">
                          <a:solidFill>
                            <a:schemeClr val="tx1"/>
                          </a:solidFill>
                        </a:rPr>
                        <a:t>生まれ</a:t>
                      </a: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kern="1200" noProof="0" dirty="0">
                          <a:solidFill>
                            <a:schemeClr val="tx1"/>
                          </a:solidFill>
                        </a:rPr>
                        <a:t>R3.4.2</a:t>
                      </a:r>
                      <a:r>
                        <a:rPr kumimoji="1" lang="ja-JP" altLang="en-US" sz="1050" b="0" kern="1200" noProof="0" dirty="0">
                          <a:solidFill>
                            <a:schemeClr val="tx1"/>
                          </a:solidFill>
                        </a:rPr>
                        <a:t>～</a:t>
                      </a:r>
                      <a:r>
                        <a:rPr kumimoji="1" lang="en-US" altLang="ja-JP" sz="1050" b="0" kern="1200" noProof="0" dirty="0">
                          <a:solidFill>
                            <a:schemeClr val="tx1"/>
                          </a:solidFill>
                        </a:rPr>
                        <a:t>R4.4.1</a:t>
                      </a:r>
                      <a:r>
                        <a:rPr kumimoji="1" lang="ja-JP" altLang="en-US" sz="1000" b="0" kern="1200" noProof="0" dirty="0">
                          <a:solidFill>
                            <a:schemeClr val="tx1"/>
                          </a:solidFill>
                        </a:rPr>
                        <a:t>生まれ</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u="none" strike="noStrike" kern="1200" cap="none" spc="0" normalizeH="0" baseline="0" noProof="0" dirty="0">
                          <a:ln>
                            <a:noFill/>
                          </a:ln>
                          <a:solidFill>
                            <a:schemeClr val="tx1"/>
                          </a:solidFill>
                          <a:effectLst/>
                          <a:uLnTx/>
                          <a:uFillTx/>
                        </a:rPr>
                        <a:t>R4.4.2</a:t>
                      </a:r>
                      <a:r>
                        <a:rPr kumimoji="1" lang="ja-JP" altLang="en-US" sz="1050" b="0" u="none" strike="noStrike" kern="1200" cap="none" spc="0" normalizeH="0" baseline="0" noProof="0" dirty="0">
                          <a:ln>
                            <a:noFill/>
                          </a:ln>
                          <a:solidFill>
                            <a:schemeClr val="tx1"/>
                          </a:solidFill>
                          <a:effectLst/>
                          <a:uLnTx/>
                          <a:uFillTx/>
                        </a:rPr>
                        <a:t>～</a:t>
                      </a:r>
                      <a:r>
                        <a:rPr kumimoji="1" lang="en-US" altLang="ja-JP" sz="1050" b="0" u="none" strike="noStrike" kern="1200" cap="none" spc="0" normalizeH="0" baseline="0" noProof="0" dirty="0">
                          <a:ln>
                            <a:noFill/>
                          </a:ln>
                          <a:solidFill>
                            <a:schemeClr val="tx1"/>
                          </a:solidFill>
                          <a:effectLst/>
                          <a:uLnTx/>
                          <a:uFillTx/>
                        </a:rPr>
                        <a:t>R5.4.1</a:t>
                      </a:r>
                      <a:r>
                        <a:rPr kumimoji="1" lang="ja-JP" altLang="en-US" sz="1000" b="0" u="none" strike="noStrike" kern="1200" cap="none" spc="0" normalizeH="0" baseline="0" noProof="0" dirty="0">
                          <a:ln>
                            <a:noFill/>
                          </a:ln>
                          <a:solidFill>
                            <a:schemeClr val="tx1"/>
                          </a:solidFill>
                          <a:effectLst/>
                          <a:uLnTx/>
                          <a:uFillTx/>
                        </a:rPr>
                        <a:t>生まれ</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8213">
                <a:tc>
                  <a:txBody>
                    <a:bodyPr/>
                    <a:lstStyle/>
                    <a:p>
                      <a:pPr algn="l"/>
                      <a:r>
                        <a:rPr kumimoji="1" lang="ja-JP" altLang="en-US" sz="1100" b="1" dirty="0"/>
                        <a:t>令和５年</a:t>
                      </a:r>
                      <a:endParaRPr kumimoji="1" lang="en-US" altLang="ja-JP" sz="1100" b="1" dirty="0"/>
                    </a:p>
                    <a:p>
                      <a:pPr algn="r"/>
                      <a:r>
                        <a:rPr kumimoji="1" lang="ja-JP" altLang="en-US" sz="1100" b="1" dirty="0"/>
                        <a:t>９月４日（月）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400" dirty="0"/>
                        <a:t>　　　　</a:t>
                      </a:r>
                      <a:r>
                        <a:rPr kumimoji="1" lang="ja-JP" altLang="en-US" sz="900" dirty="0">
                          <a:latin typeface="+mn-ea"/>
                          <a:ea typeface="+mn-ea"/>
                        </a:rPr>
                        <a:t>　</a:t>
                      </a:r>
                      <a:r>
                        <a:rPr kumimoji="1" lang="en-US" altLang="ja-JP" sz="1100" b="1" dirty="0">
                          <a:solidFill>
                            <a:srgbClr val="FF0000"/>
                          </a:solidFill>
                          <a:latin typeface="+mn-ea"/>
                          <a:ea typeface="+mn-ea"/>
                        </a:rPr>
                        <a:t>8/21</a:t>
                      </a:r>
                      <a:r>
                        <a:rPr kumimoji="1" lang="ja-JP" altLang="en-US" sz="1100" b="1" dirty="0">
                          <a:solidFill>
                            <a:srgbClr val="FF0000"/>
                          </a:solidFill>
                          <a:latin typeface="+mn-ea"/>
                          <a:ea typeface="+mn-ea"/>
                        </a:rPr>
                        <a:t>（月）～</a:t>
                      </a:r>
                      <a:endParaRPr kumimoji="1" lang="en-US" altLang="ja-JP" sz="11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400" dirty="0"/>
                        <a:t>　　　　　</a:t>
                      </a:r>
                      <a:r>
                        <a:rPr kumimoji="1" lang="en-US" altLang="ja-JP" sz="1100" b="1" dirty="0">
                          <a:solidFill>
                            <a:srgbClr val="FF0000"/>
                          </a:solidFill>
                          <a:latin typeface="+mn-ea"/>
                          <a:ea typeface="+mn-ea"/>
                        </a:rPr>
                        <a:t>8/21</a:t>
                      </a:r>
                      <a:r>
                        <a:rPr kumimoji="1" lang="ja-JP" altLang="en-US" sz="1100" b="1" dirty="0">
                          <a:solidFill>
                            <a:srgbClr val="FF0000"/>
                          </a:solidFill>
                          <a:latin typeface="+mn-ea"/>
                          <a:ea typeface="+mn-ea"/>
                        </a:rPr>
                        <a:t>（月）～</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r h="438213">
                <a:tc>
                  <a:txBody>
                    <a:bodyPr/>
                    <a:lstStyle/>
                    <a:p>
                      <a:pPr algn="r"/>
                      <a:r>
                        <a:rPr kumimoji="1" lang="ja-JP" altLang="en-US" sz="1100" b="1" kern="1200" dirty="0">
                          <a:solidFill>
                            <a:schemeClr val="dk1"/>
                          </a:solidFill>
                          <a:latin typeface="+mn-lt"/>
                          <a:ea typeface="+mn-ea"/>
                          <a:cs typeface="+mn-cs"/>
                        </a:rPr>
                        <a:t>１０月１６日（月）</a:t>
                      </a:r>
                      <a:endParaRPr kumimoji="1" lang="en-US" altLang="ja-JP" sz="1100" b="1"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en-US" altLang="ja-JP" sz="11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lnSpc>
                          <a:spcPts val="1320"/>
                        </a:lnSpc>
                      </a:pPr>
                      <a:r>
                        <a:rPr kumimoji="1" lang="ja-JP" altLang="en-US" sz="1100" b="1" dirty="0">
                          <a:solidFill>
                            <a:srgbClr val="FF0000"/>
                          </a:solidFill>
                          <a:latin typeface="+mn-ea"/>
                          <a:ea typeface="+mn-ea"/>
                        </a:rPr>
                        <a:t>　　　　</a:t>
                      </a:r>
                      <a:r>
                        <a:rPr kumimoji="1" lang="en-US" altLang="ja-JP" sz="1100" b="1" dirty="0">
                          <a:solidFill>
                            <a:srgbClr val="FF0000"/>
                          </a:solidFill>
                          <a:latin typeface="+mn-ea"/>
                          <a:ea typeface="+mn-ea"/>
                        </a:rPr>
                        <a:t>10/2</a:t>
                      </a:r>
                      <a:r>
                        <a:rPr kumimoji="1" lang="ja-JP" altLang="en-US" sz="1100" b="1" dirty="0">
                          <a:solidFill>
                            <a:srgbClr val="FF0000"/>
                          </a:solidFill>
                          <a:latin typeface="+mn-ea"/>
                          <a:ea typeface="+mn-ea"/>
                        </a:rPr>
                        <a:t>（月）～</a:t>
                      </a:r>
                      <a:r>
                        <a:rPr kumimoji="1" lang="ja-JP" altLang="en-US" sz="1100" b="1" dirty="0">
                          <a:solidFill>
                            <a:srgbClr val="FF0000"/>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100" b="1" dirty="0">
                          <a:solidFill>
                            <a:srgbClr val="FF0000"/>
                          </a:solidFill>
                        </a:rPr>
                        <a:t>　　　　</a:t>
                      </a:r>
                      <a:r>
                        <a:rPr kumimoji="1" lang="ja-JP" altLang="en-US" sz="1100" b="1" dirty="0">
                          <a:solidFill>
                            <a:srgbClr val="FF0000"/>
                          </a:solidFill>
                          <a:latin typeface="+mn-ea"/>
                          <a:ea typeface="+mn-ea"/>
                        </a:rPr>
                        <a:t>　</a:t>
                      </a:r>
                      <a:r>
                        <a:rPr kumimoji="1" lang="en-US" altLang="ja-JP" sz="1100" b="1" dirty="0">
                          <a:solidFill>
                            <a:srgbClr val="FF0000"/>
                          </a:solidFill>
                          <a:latin typeface="+mn-ea"/>
                          <a:ea typeface="+mn-ea"/>
                        </a:rPr>
                        <a:t>10/2</a:t>
                      </a:r>
                      <a:r>
                        <a:rPr kumimoji="1" lang="ja-JP" altLang="en-US" sz="1100" b="1" dirty="0">
                          <a:solidFill>
                            <a:srgbClr val="FF0000"/>
                          </a:solidFill>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621416165"/>
                  </a:ext>
                </a:extLst>
              </a:tr>
              <a:tr h="438213">
                <a:tc>
                  <a:txBody>
                    <a:bodyPr/>
                    <a:lstStyle/>
                    <a:p>
                      <a:pPr marL="0" algn="r" defTabSz="914400" rtl="0" eaLnBrk="1" latinLnBrk="0" hangingPunct="1"/>
                      <a:r>
                        <a:rPr kumimoji="1" lang="ja-JP" altLang="en-US" sz="1100" b="1" kern="1200" dirty="0">
                          <a:solidFill>
                            <a:schemeClr val="dk1"/>
                          </a:solidFill>
                          <a:latin typeface="+mn-lt"/>
                          <a:ea typeface="+mn-ea"/>
                          <a:cs typeface="+mn-cs"/>
                        </a:rPr>
                        <a:t>１１月８日（水）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100" b="1" kern="1200" dirty="0">
                          <a:solidFill>
                            <a:schemeClr val="dk1"/>
                          </a:solidFill>
                          <a:latin typeface="+mn-lt"/>
                          <a:ea typeface="+mn-ea"/>
                          <a:cs typeface="+mn-cs"/>
                        </a:rPr>
                        <a:t>             </a:t>
                      </a:r>
                      <a:r>
                        <a:rPr kumimoji="1" lang="en-US" altLang="ja-JP" sz="900" b="1" kern="1200" dirty="0">
                          <a:solidFill>
                            <a:schemeClr val="dk1"/>
                          </a:solidFill>
                          <a:latin typeface="+mn-lt"/>
                          <a:ea typeface="+mn-ea"/>
                          <a:cs typeface="+mn-cs"/>
                        </a:rPr>
                        <a:t>   </a:t>
                      </a:r>
                      <a:r>
                        <a:rPr kumimoji="1" lang="en-US" altLang="ja-JP" sz="1100" b="1" kern="1200" dirty="0">
                          <a:solidFill>
                            <a:srgbClr val="FF0000"/>
                          </a:solidFill>
                          <a:latin typeface="+mn-ea"/>
                          <a:ea typeface="+mn-ea"/>
                          <a:cs typeface="+mn-cs"/>
                        </a:rPr>
                        <a:t>10/25</a:t>
                      </a:r>
                      <a:r>
                        <a:rPr kumimoji="1" lang="ja-JP" altLang="en-US" sz="1100" b="1" kern="1200" dirty="0">
                          <a:solidFill>
                            <a:srgbClr val="FF0000"/>
                          </a:solidFill>
                          <a:latin typeface="+mn-ea"/>
                          <a:ea typeface="+mn-ea"/>
                          <a:cs typeface="+mn-cs"/>
                        </a:rPr>
                        <a:t>（水）～　</a:t>
                      </a:r>
                      <a:endParaRPr kumimoji="1" lang="en-US" altLang="ja-JP" sz="1100" b="1" kern="1200" dirty="0">
                        <a:solidFill>
                          <a:srgbClr val="FF0000"/>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n-lt"/>
                          <a:ea typeface="+mn-ea"/>
                          <a:cs typeface="+mn-cs"/>
                        </a:rPr>
                        <a:t>　　　　　</a:t>
                      </a:r>
                      <a:r>
                        <a:rPr kumimoji="1" lang="en-US" altLang="ja-JP" sz="1100" b="1" i="0" u="none" strike="noStrike" kern="1200" cap="none" spc="0" normalizeH="0" baseline="0" noProof="0" dirty="0">
                          <a:ln>
                            <a:noFill/>
                          </a:ln>
                          <a:solidFill>
                            <a:srgbClr val="FF0000"/>
                          </a:solidFill>
                          <a:effectLst/>
                          <a:uLnTx/>
                          <a:uFillTx/>
                          <a:latin typeface="+mn-ea"/>
                          <a:ea typeface="+mn-ea"/>
                          <a:cs typeface="+mn-cs"/>
                        </a:rPr>
                        <a:t>10/25</a:t>
                      </a:r>
                      <a:r>
                        <a:rPr kumimoji="1" lang="ja-JP" altLang="en-US" sz="1100" b="1" i="0" u="none" strike="noStrike" kern="1200" cap="none" spc="0" normalizeH="0" baseline="0" noProof="0" dirty="0">
                          <a:ln>
                            <a:noFill/>
                          </a:ln>
                          <a:solidFill>
                            <a:srgbClr val="FF0000"/>
                          </a:solidFill>
                          <a:effectLst/>
                          <a:uLnTx/>
                          <a:uFillTx/>
                          <a:latin typeface="+mn-ea"/>
                          <a:ea typeface="+mn-ea"/>
                          <a:cs typeface="+mn-cs"/>
                        </a:rPr>
                        <a:t>（水）～</a:t>
                      </a:r>
                      <a:r>
                        <a:rPr kumimoji="1" lang="ja-JP" altLang="en-US" sz="900" b="1" i="0" u="none" strike="noStrike" kern="1200" cap="none" spc="0" normalizeH="0" baseline="0" noProof="0" dirty="0">
                          <a:ln>
                            <a:noFill/>
                          </a:ln>
                          <a:solidFill>
                            <a:srgbClr val="FF0000"/>
                          </a:solidFill>
                          <a:effectLst/>
                          <a:uLnTx/>
                          <a:uFillTx/>
                          <a:latin typeface="+mn-ea"/>
                          <a:ea typeface="+mn-ea"/>
                          <a:cs typeface="+mn-cs"/>
                        </a:rPr>
                        <a:t>　</a:t>
                      </a:r>
                      <a:endParaRPr kumimoji="1" lang="ja-JP" altLang="en-US" sz="1100" b="1" kern="1200" dirty="0">
                        <a:solidFill>
                          <a:schemeClr val="dk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1" kern="1200" dirty="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43821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1" dirty="0"/>
                        <a:t>１２月６日（水）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050" dirty="0">
                          <a:solidFill>
                            <a:srgbClr val="FF0000"/>
                          </a:solidFill>
                        </a:rPr>
                        <a:t>　　　　　</a:t>
                      </a:r>
                      <a:r>
                        <a:rPr kumimoji="1" lang="en-US" altLang="ja-JP" sz="1100" b="1" dirty="0">
                          <a:solidFill>
                            <a:srgbClr val="FF0000"/>
                          </a:solidFill>
                          <a:latin typeface="+mn-ea"/>
                          <a:ea typeface="+mn-ea"/>
                        </a:rPr>
                        <a:t>11/22</a:t>
                      </a:r>
                      <a:r>
                        <a:rPr kumimoji="1" lang="ja-JP" altLang="en-US" sz="1100" b="1" dirty="0">
                          <a:solidFill>
                            <a:srgbClr val="FF0000"/>
                          </a:solidFill>
                          <a:latin typeface="+mn-ea"/>
                          <a:ea typeface="+mn-ea"/>
                        </a:rPr>
                        <a:t>（水）～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050" b="1" dirty="0">
                          <a:solidFill>
                            <a:srgbClr val="FF0000"/>
                          </a:solidFill>
                        </a:rPr>
                        <a:t>　　　　　　</a:t>
                      </a:r>
                      <a:r>
                        <a:rPr kumimoji="1" lang="en-US" altLang="ja-JP" sz="1100" b="1" dirty="0">
                          <a:solidFill>
                            <a:srgbClr val="FF0000"/>
                          </a:solidFill>
                          <a:latin typeface="+mn-ea"/>
                          <a:ea typeface="+mn-ea"/>
                        </a:rPr>
                        <a:t>11/22</a:t>
                      </a:r>
                      <a:r>
                        <a:rPr kumimoji="1" lang="ja-JP" altLang="en-US" sz="1100" b="1" dirty="0">
                          <a:solidFill>
                            <a:srgbClr val="FF0000"/>
                          </a:solidFill>
                          <a:latin typeface="+mn-ea"/>
                          <a:ea typeface="+mn-ea"/>
                        </a:rPr>
                        <a:t>（水）～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448840310"/>
                  </a:ext>
                </a:extLst>
              </a:tr>
              <a:tr h="438213">
                <a:tc>
                  <a:txBody>
                    <a:bodyPr/>
                    <a:lstStyle/>
                    <a:p>
                      <a:pPr algn="l"/>
                      <a:r>
                        <a:rPr kumimoji="1" lang="ja-JP" altLang="en-US" sz="1100" b="1" dirty="0"/>
                        <a:t>令和６年</a:t>
                      </a:r>
                      <a:endParaRPr kumimoji="1" lang="en-US" altLang="ja-JP" sz="1100" b="1" dirty="0"/>
                    </a:p>
                    <a:p>
                      <a:pPr algn="r"/>
                      <a:r>
                        <a:rPr kumimoji="1" lang="ja-JP" altLang="en-US" sz="1100" b="1" dirty="0"/>
                        <a:t>１月２４日（水）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n-lt"/>
                          <a:ea typeface="+mn-ea"/>
                          <a:cs typeface="+mn-cs"/>
                        </a:rPr>
                        <a:t>　　　　　　</a:t>
                      </a:r>
                      <a:r>
                        <a:rPr kumimoji="1" lang="en-US" altLang="ja-JP" sz="1100" b="1" i="0" u="none" strike="noStrike" kern="1200" cap="none" spc="0" normalizeH="0" baseline="0" noProof="0" dirty="0">
                          <a:ln>
                            <a:noFill/>
                          </a:ln>
                          <a:solidFill>
                            <a:srgbClr val="FF0000"/>
                          </a:solidFill>
                          <a:effectLst/>
                          <a:uLnTx/>
                          <a:uFillTx/>
                          <a:latin typeface="+mn-ea"/>
                          <a:ea typeface="+mn-ea"/>
                          <a:cs typeface="+mn-cs"/>
                        </a:rPr>
                        <a:t>1/10</a:t>
                      </a:r>
                      <a:r>
                        <a:rPr kumimoji="1" lang="ja-JP" altLang="en-US" sz="1100" b="1" i="0" u="none" strike="noStrike" kern="1200" cap="none" spc="0" normalizeH="0" baseline="0" noProof="0" dirty="0">
                          <a:ln>
                            <a:noFill/>
                          </a:ln>
                          <a:solidFill>
                            <a:srgbClr val="FF0000"/>
                          </a:solidFill>
                          <a:effectLst/>
                          <a:uLnTx/>
                          <a:uFillTx/>
                          <a:latin typeface="+mn-ea"/>
                          <a:ea typeface="+mn-ea"/>
                          <a:cs typeface="+mn-cs"/>
                        </a:rPr>
                        <a:t>（水）～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n-lt"/>
                          <a:ea typeface="+mn-ea"/>
                          <a:cs typeface="+mn-cs"/>
                        </a:rPr>
                        <a:t>　　　　　</a:t>
                      </a:r>
                      <a:r>
                        <a:rPr kumimoji="1" lang="en-US" altLang="ja-JP" sz="1100" b="1" i="0" u="none" strike="noStrike" kern="1200" cap="none" spc="0" normalizeH="0" baseline="0" noProof="0" dirty="0">
                          <a:ln>
                            <a:noFill/>
                          </a:ln>
                          <a:solidFill>
                            <a:srgbClr val="FF0000"/>
                          </a:solidFill>
                          <a:effectLst/>
                          <a:uLnTx/>
                          <a:uFillTx/>
                          <a:latin typeface="+mn-ea"/>
                          <a:ea typeface="+mn-ea"/>
                          <a:cs typeface="+mn-cs"/>
                        </a:rPr>
                        <a:t>1/10</a:t>
                      </a:r>
                      <a:r>
                        <a:rPr kumimoji="1" lang="ja-JP" altLang="en-US" sz="1100" b="1" i="0" u="none" strike="noStrike" kern="1200" cap="none" spc="0" normalizeH="0" baseline="0" noProof="0" dirty="0">
                          <a:ln>
                            <a:noFill/>
                          </a:ln>
                          <a:solidFill>
                            <a:srgbClr val="FF0000"/>
                          </a:solidFill>
                          <a:effectLst/>
                          <a:uLnTx/>
                          <a:uFillTx/>
                          <a:latin typeface="+mn-ea"/>
                          <a:ea typeface="+mn-ea"/>
                          <a:cs typeface="+mn-cs"/>
                        </a:rPr>
                        <a:t>（水）～</a:t>
                      </a:r>
                      <a:endParaRPr kumimoji="1" lang="ja-JP" altLang="en-US" sz="1100" b="0" i="0" u="none" strike="noStrike" kern="1200" cap="none" spc="0" normalizeH="0" baseline="0" noProof="0" dirty="0">
                        <a:ln>
                          <a:noFill/>
                        </a:ln>
                        <a:solidFill>
                          <a:prstClr val="black"/>
                        </a:solidFill>
                        <a:effectLst/>
                        <a:uLnTx/>
                        <a:uFillTx/>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3"/>
                  </a:ext>
                </a:extLst>
              </a:tr>
              <a:tr h="438213">
                <a:tc>
                  <a:txBody>
                    <a:bodyPr/>
                    <a:lstStyle/>
                    <a:p>
                      <a:pPr algn="r"/>
                      <a:r>
                        <a:rPr kumimoji="1" lang="ja-JP" altLang="en-US" sz="1100" b="1" dirty="0"/>
                        <a:t>２月１５日（木）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7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n-lt"/>
                          <a:ea typeface="+mn-ea"/>
                          <a:cs typeface="+mn-cs"/>
                        </a:rPr>
                        <a:t>　　　　</a:t>
                      </a:r>
                      <a:r>
                        <a:rPr kumimoji="1" lang="en-US" altLang="ja-JP" sz="1100" b="1" i="0" u="none" strike="noStrike" kern="1200" cap="none" spc="0" normalizeH="0" baseline="0" noProof="0" dirty="0">
                          <a:ln>
                            <a:noFill/>
                          </a:ln>
                          <a:solidFill>
                            <a:srgbClr val="FF0000"/>
                          </a:solidFill>
                          <a:effectLst/>
                          <a:uLnTx/>
                          <a:uFillTx/>
                          <a:latin typeface="+mn-ea"/>
                          <a:ea typeface="+mn-ea"/>
                          <a:cs typeface="+mn-cs"/>
                        </a:rPr>
                        <a:t>2/1</a:t>
                      </a:r>
                      <a:r>
                        <a:rPr kumimoji="1" lang="ja-JP" altLang="en-US" sz="1100" b="1" i="0" u="none" strike="noStrike" kern="1200" cap="none" spc="0" normalizeH="0" baseline="0" noProof="0" dirty="0">
                          <a:ln>
                            <a:noFill/>
                          </a:ln>
                          <a:solidFill>
                            <a:srgbClr val="FF0000"/>
                          </a:solidFill>
                          <a:effectLst/>
                          <a:uLnTx/>
                          <a:uFillTx/>
                          <a:latin typeface="+mn-ea"/>
                          <a:ea typeface="+mn-ea"/>
                          <a:cs typeface="+mn-cs"/>
                        </a:rPr>
                        <a:t>（木）～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FF0000"/>
                          </a:solidFill>
                          <a:effectLst/>
                          <a:uLnTx/>
                          <a:uFillTx/>
                          <a:latin typeface="+mn-lt"/>
                          <a:ea typeface="+mn-ea"/>
                          <a:cs typeface="+mn-cs"/>
                        </a:rPr>
                        <a:t>　　　　　</a:t>
                      </a:r>
                      <a:r>
                        <a:rPr kumimoji="1" lang="en-US" altLang="ja-JP" sz="1100" b="1" i="0" u="none" strike="noStrike" kern="1200" cap="none" spc="0" normalizeH="0" baseline="0" noProof="0" dirty="0">
                          <a:ln>
                            <a:noFill/>
                          </a:ln>
                          <a:solidFill>
                            <a:srgbClr val="FF0000"/>
                          </a:solidFill>
                          <a:effectLst/>
                          <a:uLnTx/>
                          <a:uFillTx/>
                          <a:latin typeface="+mn-ea"/>
                          <a:ea typeface="+mn-ea"/>
                          <a:cs typeface="+mn-cs"/>
                        </a:rPr>
                        <a:t>2/1</a:t>
                      </a:r>
                      <a:r>
                        <a:rPr kumimoji="1" lang="ja-JP" altLang="en-US" sz="1100" b="1" i="0" u="none" strike="noStrike" kern="1200" cap="none" spc="0" normalizeH="0" baseline="0" noProof="0" dirty="0">
                          <a:ln>
                            <a:noFill/>
                          </a:ln>
                          <a:solidFill>
                            <a:srgbClr val="FF0000"/>
                          </a:solidFill>
                          <a:effectLst/>
                          <a:uLnTx/>
                          <a:uFillTx/>
                          <a:latin typeface="+mn-ea"/>
                          <a:ea typeface="+mn-ea"/>
                          <a:cs typeface="+mn-cs"/>
                        </a:rPr>
                        <a:t>（木）～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bl>
          </a:graphicData>
        </a:graphic>
      </p:graphicFrame>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1006" y="4414146"/>
            <a:ext cx="315664" cy="253335"/>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1566" y="2665686"/>
            <a:ext cx="315664" cy="253335"/>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8840" y="4411633"/>
            <a:ext cx="315664" cy="253335"/>
          </a:xfrm>
          <a:prstGeom prst="rect">
            <a:avLst/>
          </a:prstGeom>
        </p:spPr>
      </p:pic>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7192" y="4843680"/>
            <a:ext cx="315664" cy="253335"/>
          </a:xfrm>
          <a:prstGeom prst="rect">
            <a:avLst/>
          </a:prstGeom>
        </p:spPr>
      </p:pic>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7192" y="3979585"/>
            <a:ext cx="315664" cy="253335"/>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6832" y="5385048"/>
            <a:ext cx="315664" cy="253335"/>
          </a:xfrm>
          <a:prstGeom prst="rect">
            <a:avLst/>
          </a:prstGeom>
        </p:spPr>
      </p:pic>
      <p:sp>
        <p:nvSpPr>
          <p:cNvPr id="19" name="テキスト ボックス 18"/>
          <p:cNvSpPr txBox="1"/>
          <p:nvPr/>
        </p:nvSpPr>
        <p:spPr>
          <a:xfrm>
            <a:off x="2207830" y="5359334"/>
            <a:ext cx="2492650" cy="261610"/>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マークの日にお申し込みください</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63107" y="287152"/>
            <a:ext cx="935187" cy="657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7945" y="458346"/>
            <a:ext cx="933419" cy="422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テキスト ボックス 21"/>
          <p:cNvSpPr txBox="1"/>
          <p:nvPr/>
        </p:nvSpPr>
        <p:spPr>
          <a:xfrm>
            <a:off x="307112" y="5385048"/>
            <a:ext cx="5844060" cy="4074979"/>
          </a:xfrm>
          <a:prstGeom prst="rect">
            <a:avLst/>
          </a:prstGeom>
          <a:noFill/>
        </p:spPr>
        <p:txBody>
          <a:bodyPr wrap="square" rtlCol="0">
            <a:spAutoFit/>
          </a:bodyPr>
          <a:lstStyle/>
          <a:p>
            <a:pPr>
              <a:lnSpc>
                <a:spcPts val="2400"/>
              </a:lnSpc>
            </a:pPr>
            <a:endParaRPr lang="en-US" altLang="ja-JP" sz="1200" b="1" dirty="0">
              <a:solidFill>
                <a:schemeClr val="accent3">
                  <a:lumMod val="75000"/>
                </a:schemeClr>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時　間　</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【A】10</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11</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【B】11</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00</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12</a:t>
            </a:r>
            <a:r>
              <a:rPr kumimoji="1" lang="ja-JP" altLang="en-US" sz="1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1200" b="1" dirty="0">
                <a:solidFill>
                  <a:schemeClr val="accent1">
                    <a:lumMod val="75000"/>
                  </a:schemeClr>
                </a:solidFill>
                <a:latin typeface="HG丸ｺﾞｼｯｸM-PRO" panose="020F0600000000000000" pitchFamily="50" charset="-128"/>
                <a:ea typeface="HG丸ｺﾞｼｯｸM-PRO" panose="020F0600000000000000" pitchFamily="50" charset="-128"/>
              </a:rPr>
              <a:t>00</a:t>
            </a:r>
            <a:endParaRPr kumimoji="1" lang="en-US" altLang="ja-JP" sz="11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場　所　 こばと第３幼稚園　園庭・ホール　</a:t>
            </a:r>
            <a:r>
              <a:rPr kumimoji="1" lang="en-US" altLang="ja-JP" sz="1000" b="1"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1000" b="1" dirty="0">
                <a:solidFill>
                  <a:srgbClr val="FF0000"/>
                </a:solidFill>
                <a:latin typeface="HG丸ｺﾞｼｯｸM-PRO" panose="020F0600000000000000" pitchFamily="50" charset="-128"/>
                <a:ea typeface="HG丸ｺﾞｼｯｸM-PRO" panose="020F0600000000000000" pitchFamily="50" charset="-128"/>
              </a:rPr>
              <a:t>雨天時はホールのみ</a:t>
            </a:r>
            <a:endParaRPr kumimoji="1" lang="en-US" altLang="ja-JP" sz="1200" b="1" dirty="0">
              <a:solidFill>
                <a:srgbClr val="FF0000"/>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人　数　 各　</a:t>
            </a:r>
            <a:r>
              <a:rPr lang="en-US" altLang="ja-JP" sz="1200" b="1" dirty="0">
                <a:latin typeface="HG丸ｺﾞｼｯｸM-PRO" panose="020F0600000000000000" pitchFamily="50" charset="-128"/>
                <a:ea typeface="HG丸ｺﾞｼｯｸM-PRO" panose="020F0600000000000000" pitchFamily="50" charset="-128"/>
              </a:rPr>
              <a:t>30</a:t>
            </a:r>
            <a:r>
              <a:rPr lang="ja-JP" altLang="en-US" sz="1200" b="1" dirty="0">
                <a:latin typeface="HG丸ｺﾞｼｯｸM-PRO" panose="020F0600000000000000" pitchFamily="50" charset="-128"/>
                <a:ea typeface="HG丸ｺﾞｼｯｸM-PRO" panose="020F0600000000000000" pitchFamily="50" charset="-128"/>
              </a:rPr>
              <a:t>組程度　</a:t>
            </a:r>
            <a:r>
              <a:rPr lang="en-US" altLang="ja-JP" sz="1050" b="1" dirty="0">
                <a:latin typeface="HG丸ｺﾞｼｯｸM-PRO" panose="020F0600000000000000" pitchFamily="50" charset="-128"/>
                <a:ea typeface="HG丸ｺﾞｼｯｸM-PRO" panose="020F0600000000000000" pitchFamily="50" charset="-128"/>
              </a:rPr>
              <a:t>※</a:t>
            </a:r>
            <a:r>
              <a:rPr lang="ja-JP" altLang="en-US" sz="1050" b="1" dirty="0">
                <a:latin typeface="HG丸ｺﾞｼｯｸM-PRO" panose="020F0600000000000000" pitchFamily="50" charset="-128"/>
                <a:ea typeface="HG丸ｺﾞｼｯｸM-PRO" panose="020F0600000000000000" pitchFamily="50" charset="-128"/>
              </a:rPr>
              <a:t>保護者おニ人までの参加でお願いします。</a:t>
            </a:r>
            <a:endParaRPr lang="en-US" altLang="ja-JP" sz="1050" b="1" dirty="0">
              <a:latin typeface="HG丸ｺﾞｼｯｸM-PRO" panose="020F0600000000000000" pitchFamily="50" charset="-128"/>
              <a:ea typeface="HG丸ｺﾞｼｯｸM-PRO" panose="020F0600000000000000" pitchFamily="50" charset="-128"/>
            </a:endParaRPr>
          </a:p>
          <a:p>
            <a:pPr>
              <a:lnSpc>
                <a:spcPts val="2400"/>
              </a:lnSpc>
            </a:pPr>
            <a:endParaRPr kumimoji="1" lang="en-US" altLang="ja-JP" sz="1050" b="1" dirty="0">
              <a:latin typeface="HG丸ｺﾞｼｯｸM-PRO" panose="020F0600000000000000" pitchFamily="50" charset="-128"/>
              <a:ea typeface="HG丸ｺﾞｼｯｸM-PRO" panose="020F0600000000000000" pitchFamily="50" charset="-128"/>
            </a:endParaRPr>
          </a:p>
          <a:p>
            <a:pPr>
              <a:lnSpc>
                <a:spcPts val="2400"/>
              </a:lnSpc>
            </a:pPr>
            <a:r>
              <a:rPr lang="ja-JP" altLang="en-US" sz="105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申し込み　 </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赤文字の日より 電話でお申込みください。（</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9</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00</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17</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00</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b="1" u="sng" dirty="0">
              <a:solidFill>
                <a:srgbClr val="FF0000"/>
              </a:solidFill>
              <a:latin typeface="HG丸ｺﾞｼｯｸM-PRO" panose="020F0600000000000000" pitchFamily="50" charset="-128"/>
              <a:ea typeface="HG丸ｺﾞｼｯｸM-PRO" panose="020F0600000000000000" pitchFamily="50" charset="-128"/>
            </a:endParaRPr>
          </a:p>
          <a:p>
            <a:pPr>
              <a:lnSpc>
                <a:spcPts val="2400"/>
              </a:lnSpc>
            </a:pPr>
            <a:r>
              <a:rPr kumimoji="1" lang="ja-JP" altLang="en-US" sz="1050" b="1" dirty="0">
                <a:latin typeface="HG丸ｺﾞｼｯｸM-PRO" panose="020F0600000000000000" pitchFamily="50" charset="-128"/>
                <a:ea typeface="HG丸ｺﾞｼｯｸM-PRO" panose="020F0600000000000000" pitchFamily="50" charset="-128"/>
              </a:rPr>
              <a:t>　　　　　　  </a:t>
            </a:r>
            <a:r>
              <a:rPr kumimoji="1" lang="ja-JP" altLang="en-US" sz="1050" b="1" u="sng" dirty="0">
                <a:latin typeface="HG丸ｺﾞｼｯｸM-PRO" panose="020F0600000000000000" pitchFamily="50" charset="-128"/>
                <a:ea typeface="HG丸ｺﾞｼｯｸM-PRO" panose="020F0600000000000000" pitchFamily="50" charset="-128"/>
              </a:rPr>
              <a:t>こばと第３幼稚園　</a:t>
            </a:r>
            <a:r>
              <a:rPr kumimoji="1" lang="ja-JP" altLang="en-US" sz="1050" b="1" dirty="0">
                <a:latin typeface="HG丸ｺﾞｼｯｸM-PRO" panose="020F0600000000000000" pitchFamily="50" charset="-128"/>
                <a:ea typeface="HG丸ｺﾞｼｯｸM-PRO" panose="020F0600000000000000" pitchFamily="50" charset="-128"/>
              </a:rPr>
              <a:t>     </a:t>
            </a:r>
            <a:r>
              <a:rPr kumimoji="1" lang="ja-JP" altLang="en-US" sz="1050" b="1" u="sng" dirty="0">
                <a:solidFill>
                  <a:srgbClr val="FF0000"/>
                </a:solidFill>
                <a:latin typeface="HG丸ｺﾞｼｯｸM-PRO" panose="020F0600000000000000" pitchFamily="50" charset="-128"/>
                <a:ea typeface="HG丸ｺﾞｼｯｸM-PRO" panose="020F0600000000000000" pitchFamily="50" charset="-128"/>
              </a:rPr>
              <a:t>（</a:t>
            </a:r>
            <a:r>
              <a:rPr kumimoji="1" lang="en-US" altLang="ja-JP" sz="1050" b="1" u="sng" dirty="0">
                <a:solidFill>
                  <a:srgbClr val="FF0000"/>
                </a:solidFill>
                <a:latin typeface="HG丸ｺﾞｼｯｸM-PRO" panose="020F0600000000000000" pitchFamily="50" charset="-128"/>
                <a:ea typeface="HG丸ｺﾞｼｯｸM-PRO" panose="020F0600000000000000" pitchFamily="50" charset="-128"/>
              </a:rPr>
              <a:t>058</a:t>
            </a:r>
            <a:r>
              <a:rPr kumimoji="1" lang="ja-JP" altLang="en-US" sz="1050" b="1" u="sng" dirty="0">
                <a:solidFill>
                  <a:srgbClr val="FF0000"/>
                </a:solidFill>
                <a:latin typeface="HG丸ｺﾞｼｯｸM-PRO" panose="020F0600000000000000" pitchFamily="50" charset="-128"/>
                <a:ea typeface="HG丸ｺﾞｼｯｸM-PRO" panose="020F0600000000000000" pitchFamily="50" charset="-128"/>
              </a:rPr>
              <a:t>）</a:t>
            </a:r>
            <a:r>
              <a:rPr kumimoji="1" lang="en-US" altLang="ja-JP" sz="1050" b="1" u="sng" dirty="0">
                <a:solidFill>
                  <a:srgbClr val="FF0000"/>
                </a:solidFill>
                <a:latin typeface="HG丸ｺﾞｼｯｸM-PRO" panose="020F0600000000000000" pitchFamily="50" charset="-128"/>
                <a:ea typeface="HG丸ｺﾞｼｯｸM-PRO" panose="020F0600000000000000" pitchFamily="50" charset="-128"/>
              </a:rPr>
              <a:t>273-2015</a:t>
            </a:r>
            <a:r>
              <a:rPr kumimoji="1" lang="ja-JP" altLang="en-US" sz="1050" b="1" u="sng" dirty="0">
                <a:solidFill>
                  <a:srgbClr val="FF0000"/>
                </a:solidFill>
                <a:latin typeface="HG丸ｺﾞｼｯｸM-PRO" panose="020F0600000000000000" pitchFamily="50" charset="-128"/>
                <a:ea typeface="HG丸ｺﾞｼｯｸM-PRO" panose="020F0600000000000000" pitchFamily="50" charset="-128"/>
              </a:rPr>
              <a:t>　</a:t>
            </a:r>
            <a:endParaRPr kumimoji="1" lang="en-US" altLang="ja-JP" sz="1050" b="1" u="sng" dirty="0">
              <a:solidFill>
                <a:srgbClr val="FF0000"/>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受　付 　当日２Ｆホールにて受付します。　</a:t>
            </a:r>
            <a:r>
              <a:rPr lang="en-US" altLang="ja-JP" sz="1050" b="1" dirty="0">
                <a:solidFill>
                  <a:srgbClr val="FF0000"/>
                </a:solidFill>
                <a:latin typeface="HG丸ｺﾞｼｯｸM-PRO" panose="020F0600000000000000" pitchFamily="50" charset="-128"/>
                <a:ea typeface="HG丸ｺﾞｼｯｸM-PRO" panose="020F0600000000000000" pitchFamily="50" charset="-128"/>
              </a:rPr>
              <a:t>※</a:t>
            </a:r>
            <a:r>
              <a:rPr lang="ja-JP" altLang="en-US" sz="1050" b="1" dirty="0">
                <a:solidFill>
                  <a:srgbClr val="FF0000"/>
                </a:solidFill>
                <a:latin typeface="HG丸ｺﾞｼｯｸM-PRO" panose="020F0600000000000000" pitchFamily="50" charset="-128"/>
                <a:ea typeface="HG丸ｺﾞｼｯｸM-PRO" panose="020F0600000000000000" pitchFamily="50" charset="-128"/>
              </a:rPr>
              <a:t>事前に電話予約</a:t>
            </a:r>
            <a:endParaRPr lang="en-US" altLang="ja-JP" sz="1050" b="1" dirty="0">
              <a:solidFill>
                <a:srgbClr val="FF0000"/>
              </a:solidFill>
              <a:latin typeface="HG丸ｺﾞｼｯｸM-PRO" panose="020F0600000000000000" pitchFamily="50" charset="-128"/>
              <a:ea typeface="HG丸ｺﾞｼｯｸM-PRO" panose="020F0600000000000000" pitchFamily="50" charset="-128"/>
            </a:endParaRPr>
          </a:p>
          <a:p>
            <a:pPr>
              <a:lnSpc>
                <a:spcPts val="24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持ち物 　保護者様・お子様の上靴</a:t>
            </a:r>
            <a:r>
              <a:rPr kumimoji="1" lang="ja-JP" altLang="en-US" sz="1100" b="1" dirty="0">
                <a:latin typeface="HG丸ｺﾞｼｯｸM-PRO" panose="020F0600000000000000" pitchFamily="50" charset="-128"/>
                <a:ea typeface="HG丸ｺﾞｼｯｸM-PRO" panose="020F0600000000000000" pitchFamily="50" charset="-128"/>
              </a:rPr>
              <a:t>（外靴の底を拭いたものでも可）</a:t>
            </a:r>
            <a:endParaRPr kumimoji="1" lang="en-US" altLang="ja-JP" sz="1100" b="1" dirty="0">
              <a:latin typeface="HG丸ｺﾞｼｯｸM-PRO" panose="020F0600000000000000" pitchFamily="50" charset="-128"/>
              <a:ea typeface="HG丸ｺﾞｼｯｸM-PRO" panose="020F0600000000000000" pitchFamily="50" charset="-128"/>
            </a:endParaRPr>
          </a:p>
          <a:p>
            <a:pPr>
              <a:lnSpc>
                <a:spcPts val="2400"/>
              </a:lnSpc>
            </a:pPr>
            <a:r>
              <a:rPr lang="ja-JP" altLang="en-US" sz="1100" b="1" dirty="0">
                <a:latin typeface="HG丸ｺﾞｼｯｸM-PRO" panose="020F0600000000000000" pitchFamily="50" charset="-128"/>
                <a:ea typeface="HG丸ｺﾞｼｯｸM-PRO" panose="020F0600000000000000" pitchFamily="50" charset="-128"/>
              </a:rPr>
              <a:t>　　　　　　マスクの着用は自由です。</a:t>
            </a:r>
            <a:endParaRPr kumimoji="1" lang="en-US" altLang="ja-JP" sz="1100" b="1" dirty="0">
              <a:latin typeface="HG丸ｺﾞｼｯｸM-PRO" panose="020F0600000000000000" pitchFamily="50" charset="-128"/>
              <a:ea typeface="HG丸ｺﾞｼｯｸM-PRO" panose="020F0600000000000000" pitchFamily="50" charset="-128"/>
            </a:endParaRPr>
          </a:p>
          <a:p>
            <a:pPr>
              <a:lnSpc>
                <a:spcPts val="24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駐車場　 幼稚園の“東駐車場”をご利用ください。　</a:t>
            </a:r>
            <a:endParaRPr lang="en-US" altLang="ja-JP" sz="1200" b="1" dirty="0">
              <a:latin typeface="HG丸ｺﾞｼｯｸM-PRO" panose="020F0600000000000000" pitchFamily="50" charset="-128"/>
              <a:ea typeface="HG丸ｺﾞｼｯｸM-PRO" panose="020F0600000000000000" pitchFamily="50" charset="-128"/>
            </a:endParaRPr>
          </a:p>
          <a:p>
            <a:pPr>
              <a:lnSpc>
                <a:spcPts val="2400"/>
              </a:lnSpc>
            </a:pPr>
            <a:r>
              <a:rPr kumimoji="1" lang="en-US" altLang="ja-JP" sz="1000" b="1" dirty="0">
                <a:solidFill>
                  <a:srgbClr val="006600"/>
                </a:solidFill>
                <a:latin typeface="HG丸ｺﾞｼｯｸM-PRO" panose="020F0600000000000000" pitchFamily="50" charset="-128"/>
                <a:ea typeface="HG丸ｺﾞｼｯｸM-PRO" panose="020F0600000000000000" pitchFamily="50" charset="-128"/>
              </a:rPr>
              <a:t>※</a:t>
            </a:r>
            <a:r>
              <a:rPr kumimoji="1" lang="ja-JP" altLang="en-US" sz="1000" b="1" dirty="0">
                <a:solidFill>
                  <a:srgbClr val="006600"/>
                </a:solidFill>
                <a:latin typeface="HG丸ｺﾞｼｯｸM-PRO" panose="020F0600000000000000" pitchFamily="50" charset="-128"/>
                <a:ea typeface="HG丸ｺﾞｼｯｸM-PRO" panose="020F0600000000000000" pitchFamily="50" charset="-128"/>
              </a:rPr>
              <a:t>園内の状況により、中止の場合もありますので</a:t>
            </a:r>
            <a:r>
              <a:rPr kumimoji="1" lang="en-US" altLang="ja-JP" sz="1000" b="1" dirty="0">
                <a:solidFill>
                  <a:srgbClr val="006600"/>
                </a:solidFill>
                <a:latin typeface="HG丸ｺﾞｼｯｸM-PRO" panose="020F0600000000000000" pitchFamily="50" charset="-128"/>
                <a:ea typeface="HG丸ｺﾞｼｯｸM-PRO" panose="020F0600000000000000" pitchFamily="50" charset="-128"/>
              </a:rPr>
              <a:t>HP</a:t>
            </a:r>
            <a:r>
              <a:rPr kumimoji="1" lang="ja-JP" altLang="en-US" sz="1000" b="1" dirty="0">
                <a:solidFill>
                  <a:srgbClr val="006600"/>
                </a:solidFill>
                <a:latin typeface="HG丸ｺﾞｼｯｸM-PRO" panose="020F0600000000000000" pitchFamily="50" charset="-128"/>
                <a:ea typeface="HG丸ｺﾞｼｯｸM-PRO" panose="020F0600000000000000" pitchFamily="50" charset="-128"/>
              </a:rPr>
              <a:t>をご確認のうえご参加ください。</a:t>
            </a:r>
            <a:endParaRPr kumimoji="1" lang="en-US" altLang="ja-JP" sz="1000" b="1" dirty="0">
              <a:solidFill>
                <a:srgbClr val="006600"/>
              </a:solidFill>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23" name="テキスト ボックス 22"/>
          <p:cNvSpPr txBox="1"/>
          <p:nvPr/>
        </p:nvSpPr>
        <p:spPr>
          <a:xfrm>
            <a:off x="-223541" y="9193570"/>
            <a:ext cx="6336704" cy="276999"/>
          </a:xfrm>
          <a:prstGeom prst="rect">
            <a:avLst/>
          </a:prstGeom>
          <a:noFill/>
        </p:spPr>
        <p:txBody>
          <a:bodyPr wrap="square" rtlCol="0">
            <a:spAutoFit/>
          </a:bodyPr>
          <a:lstStyle/>
          <a:p>
            <a:pPr algn="ctr"/>
            <a:r>
              <a:rPr lang="ja-JP" altLang="en-US" sz="1200" b="1" dirty="0">
                <a:latin typeface="HG丸ｺﾞｼｯｸM-PRO" panose="020F0600000000000000" pitchFamily="50" charset="-128"/>
                <a:ea typeface="HG丸ｺﾞｼｯｸM-PRO" panose="020F0600000000000000" pitchFamily="50" charset="-128"/>
              </a:rPr>
              <a:t>◎問合せ　</a:t>
            </a:r>
            <a:r>
              <a:rPr lang="ja-JP" altLang="en-US" sz="1200" b="1" dirty="0" err="1">
                <a:latin typeface="HG丸ｺﾞｼｯｸM-PRO" panose="020F0600000000000000" pitchFamily="50" charset="-128"/>
                <a:ea typeface="HG丸ｺﾞｼｯｸM-PRO" panose="020F0600000000000000" pitchFamily="50" charset="-128"/>
              </a:rPr>
              <a:t>こばと</a:t>
            </a:r>
            <a:r>
              <a:rPr lang="ja-JP" altLang="en-US" sz="1200" b="1" dirty="0">
                <a:latin typeface="HG丸ｺﾞｼｯｸM-PRO" panose="020F0600000000000000" pitchFamily="50" charset="-128"/>
                <a:ea typeface="HG丸ｺﾞｼｯｸM-PRO" panose="020F0600000000000000" pitchFamily="50" charset="-128"/>
              </a:rPr>
              <a:t>第３幼稚園　下奈良</a:t>
            </a:r>
            <a:r>
              <a:rPr lang="en-US" altLang="ja-JP" sz="1200" b="1" dirty="0">
                <a:latin typeface="HG丸ｺﾞｼｯｸM-PRO" panose="020F0600000000000000" pitchFamily="50" charset="-128"/>
                <a:ea typeface="HG丸ｺﾞｼｯｸM-PRO" panose="020F0600000000000000" pitchFamily="50" charset="-128"/>
              </a:rPr>
              <a:t>3-15-5</a:t>
            </a:r>
            <a:r>
              <a:rPr lang="ja-JP" altLang="en-US" sz="1200" b="1" dirty="0">
                <a:latin typeface="HG丸ｺﾞｼｯｸM-PRO" panose="020F0600000000000000" pitchFamily="50" charset="-128"/>
                <a:ea typeface="HG丸ｺﾞｼｯｸM-PRO" panose="020F0600000000000000" pitchFamily="50" charset="-128"/>
              </a:rPr>
              <a:t>　☎（</a:t>
            </a:r>
            <a:r>
              <a:rPr lang="en-US" altLang="ja-JP" sz="1200" b="1" dirty="0">
                <a:latin typeface="HG丸ｺﾞｼｯｸM-PRO" panose="020F0600000000000000" pitchFamily="50" charset="-128"/>
                <a:ea typeface="HG丸ｺﾞｼｯｸM-PRO" panose="020F0600000000000000" pitchFamily="50" charset="-128"/>
              </a:rPr>
              <a:t>058</a:t>
            </a:r>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273-2015</a:t>
            </a:r>
            <a:endParaRPr kumimoji="1" lang="ja-JP" altLang="en-US" sz="1200" b="1" dirty="0">
              <a:latin typeface="HG丸ｺﾞｼｯｸM-PRO" panose="020F0600000000000000" pitchFamily="50" charset="-128"/>
              <a:ea typeface="HG丸ｺﾞｼｯｸM-PRO" panose="020F0600000000000000" pitchFamily="50" charset="-128"/>
            </a:endParaRPr>
          </a:p>
        </p:txBody>
      </p:sp>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8840" y="3547537"/>
            <a:ext cx="315664" cy="253335"/>
          </a:xfrm>
          <a:prstGeom prst="rect">
            <a:avLst/>
          </a:prstGeom>
        </p:spPr>
      </p:pic>
      <p:pic>
        <p:nvPicPr>
          <p:cNvPr id="25" name="図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8840" y="2683441"/>
            <a:ext cx="315664" cy="253335"/>
          </a:xfrm>
          <a:prstGeom prst="rect">
            <a:avLst/>
          </a:prstGeom>
        </p:spPr>
      </p:pic>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198" y="3539916"/>
            <a:ext cx="315664" cy="253335"/>
          </a:xfrm>
          <a:prstGeom prst="rect">
            <a:avLst/>
          </a:prstGeom>
        </p:spPr>
      </p:pic>
      <p:pic>
        <p:nvPicPr>
          <p:cNvPr id="30" name="図 29">
            <a:extLst>
              <a:ext uri="{FF2B5EF4-FFF2-40B4-BE49-F238E27FC236}">
                <a16:creationId xmlns:a16="http://schemas.microsoft.com/office/drawing/2014/main" id="{F012E7B1-EF8E-49A1-896D-EC3B357841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7192" y="3115489"/>
            <a:ext cx="315664" cy="253335"/>
          </a:xfrm>
          <a:prstGeom prst="rect">
            <a:avLst/>
          </a:prstGeom>
        </p:spPr>
      </p:pic>
      <p:pic>
        <p:nvPicPr>
          <p:cNvPr id="7" name="図 6">
            <a:extLst>
              <a:ext uri="{FF2B5EF4-FFF2-40B4-BE49-F238E27FC236}">
                <a16:creationId xmlns:a16="http://schemas.microsoft.com/office/drawing/2014/main" id="{612DBB91-E80D-CD86-A64F-7570C8B20932}"/>
              </a:ext>
            </a:extLst>
          </p:cNvPr>
          <p:cNvPicPr>
            <a:picLocks noChangeAspect="1"/>
          </p:cNvPicPr>
          <p:nvPr/>
        </p:nvPicPr>
        <p:blipFill>
          <a:blip r:embed="rId7"/>
          <a:stretch>
            <a:fillRect/>
          </a:stretch>
        </p:blipFill>
        <p:spPr>
          <a:xfrm>
            <a:off x="3499651" y="3110596"/>
            <a:ext cx="317019" cy="256054"/>
          </a:xfrm>
          <a:prstGeom prst="rect">
            <a:avLst/>
          </a:prstGeom>
        </p:spPr>
      </p:pic>
      <p:pic>
        <p:nvPicPr>
          <p:cNvPr id="8" name="図 7">
            <a:extLst>
              <a:ext uri="{FF2B5EF4-FFF2-40B4-BE49-F238E27FC236}">
                <a16:creationId xmlns:a16="http://schemas.microsoft.com/office/drawing/2014/main" id="{38A7BD9E-9625-A2DC-55E8-E84A2AB7FFDE}"/>
              </a:ext>
            </a:extLst>
          </p:cNvPr>
          <p:cNvPicPr>
            <a:picLocks noChangeAspect="1"/>
          </p:cNvPicPr>
          <p:nvPr/>
        </p:nvPicPr>
        <p:blipFill>
          <a:blip r:embed="rId7"/>
          <a:stretch>
            <a:fillRect/>
          </a:stretch>
        </p:blipFill>
        <p:spPr>
          <a:xfrm>
            <a:off x="3499653" y="3976866"/>
            <a:ext cx="317019" cy="256054"/>
          </a:xfrm>
          <a:prstGeom prst="rect">
            <a:avLst/>
          </a:prstGeom>
        </p:spPr>
      </p:pic>
      <p:pic>
        <p:nvPicPr>
          <p:cNvPr id="11" name="図 10">
            <a:extLst>
              <a:ext uri="{FF2B5EF4-FFF2-40B4-BE49-F238E27FC236}">
                <a16:creationId xmlns:a16="http://schemas.microsoft.com/office/drawing/2014/main" id="{47BC65C6-F3C6-B6E5-B780-E49AEAFF854D}"/>
              </a:ext>
            </a:extLst>
          </p:cNvPr>
          <p:cNvPicPr>
            <a:picLocks noChangeAspect="1"/>
          </p:cNvPicPr>
          <p:nvPr/>
        </p:nvPicPr>
        <p:blipFill>
          <a:blip r:embed="rId7"/>
          <a:stretch>
            <a:fillRect/>
          </a:stretch>
        </p:blipFill>
        <p:spPr>
          <a:xfrm>
            <a:off x="3499652" y="4842321"/>
            <a:ext cx="317019" cy="256054"/>
          </a:xfrm>
          <a:prstGeom prst="rect">
            <a:avLst/>
          </a:prstGeom>
        </p:spPr>
      </p:pic>
    </p:spTree>
    <p:extLst>
      <p:ext uri="{BB962C8B-B14F-4D97-AF65-F5344CB8AC3E}">
        <p14:creationId xmlns:p14="http://schemas.microsoft.com/office/powerpoint/2010/main" val="40161531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TotalTime>
  <Words>382</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こばと第三幼稚園</dc:creator>
  <cp:lastModifiedBy>kobato</cp:lastModifiedBy>
  <cp:revision>51</cp:revision>
  <cp:lastPrinted>2023-08-09T07:41:48Z</cp:lastPrinted>
  <dcterms:created xsi:type="dcterms:W3CDTF">2014-07-10T06:25:04Z</dcterms:created>
  <dcterms:modified xsi:type="dcterms:W3CDTF">2023-08-09T07:50:19Z</dcterms:modified>
</cp:coreProperties>
</file>