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Lst>
  <p:sldSz cx="6858000" cy="9906000" type="A4"/>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CCCC"/>
    <a:srgbClr val="FF66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90" y="-329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9"/>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8608A2B-E29F-4DFC-BBD0-34376D799D1F}" type="datetimeFigureOut">
              <a:rPr kumimoji="1" lang="ja-JP" altLang="en-US" smtClean="0"/>
              <a:t>2022/4/21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F37D0B-64AC-472E-A7D4-C65092D00374}" type="slidenum">
              <a:rPr kumimoji="1" lang="ja-JP" altLang="en-US" smtClean="0"/>
              <a:t>‹#›</a:t>
            </a:fld>
            <a:endParaRPr kumimoji="1" lang="ja-JP" altLang="en-US"/>
          </a:p>
        </p:txBody>
      </p:sp>
    </p:spTree>
    <p:extLst>
      <p:ext uri="{BB962C8B-B14F-4D97-AF65-F5344CB8AC3E}">
        <p14:creationId xmlns:p14="http://schemas.microsoft.com/office/powerpoint/2010/main" val="4065334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608A2B-E29F-4DFC-BBD0-34376D799D1F}" type="datetimeFigureOut">
              <a:rPr kumimoji="1" lang="ja-JP" altLang="en-US" smtClean="0"/>
              <a:t>2022/4/21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F37D0B-64AC-472E-A7D4-C65092D00374}" type="slidenum">
              <a:rPr kumimoji="1" lang="ja-JP" altLang="en-US" smtClean="0"/>
              <a:t>‹#›</a:t>
            </a:fld>
            <a:endParaRPr kumimoji="1" lang="ja-JP" altLang="en-US"/>
          </a:p>
        </p:txBody>
      </p:sp>
    </p:spTree>
    <p:extLst>
      <p:ext uri="{BB962C8B-B14F-4D97-AF65-F5344CB8AC3E}">
        <p14:creationId xmlns:p14="http://schemas.microsoft.com/office/powerpoint/2010/main" val="3262367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80" y="573264"/>
            <a:ext cx="3357563"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608A2B-E29F-4DFC-BBD0-34376D799D1F}" type="datetimeFigureOut">
              <a:rPr kumimoji="1" lang="ja-JP" altLang="en-US" smtClean="0"/>
              <a:t>2022/4/21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F37D0B-64AC-472E-A7D4-C65092D00374}" type="slidenum">
              <a:rPr kumimoji="1" lang="ja-JP" altLang="en-US" smtClean="0"/>
              <a:t>‹#›</a:t>
            </a:fld>
            <a:endParaRPr kumimoji="1" lang="ja-JP" altLang="en-US"/>
          </a:p>
        </p:txBody>
      </p:sp>
    </p:spTree>
    <p:extLst>
      <p:ext uri="{BB962C8B-B14F-4D97-AF65-F5344CB8AC3E}">
        <p14:creationId xmlns:p14="http://schemas.microsoft.com/office/powerpoint/2010/main" val="3513332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608A2B-E29F-4DFC-BBD0-34376D799D1F}" type="datetimeFigureOut">
              <a:rPr kumimoji="1" lang="ja-JP" altLang="en-US" smtClean="0"/>
              <a:t>2022/4/21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F37D0B-64AC-472E-A7D4-C65092D00374}" type="slidenum">
              <a:rPr kumimoji="1" lang="ja-JP" altLang="en-US" smtClean="0"/>
              <a:t>‹#›</a:t>
            </a:fld>
            <a:endParaRPr kumimoji="1" lang="ja-JP" altLang="en-US"/>
          </a:p>
        </p:txBody>
      </p:sp>
    </p:spTree>
    <p:extLst>
      <p:ext uri="{BB962C8B-B14F-4D97-AF65-F5344CB8AC3E}">
        <p14:creationId xmlns:p14="http://schemas.microsoft.com/office/powerpoint/2010/main" val="428759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93"/>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8608A2B-E29F-4DFC-BBD0-34376D799D1F}" type="datetimeFigureOut">
              <a:rPr kumimoji="1" lang="ja-JP" altLang="en-US" smtClean="0"/>
              <a:t>2022/4/21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F37D0B-64AC-472E-A7D4-C65092D00374}" type="slidenum">
              <a:rPr kumimoji="1" lang="ja-JP" altLang="en-US" smtClean="0"/>
              <a:t>‹#›</a:t>
            </a:fld>
            <a:endParaRPr kumimoji="1" lang="ja-JP" altLang="en-US"/>
          </a:p>
        </p:txBody>
      </p:sp>
    </p:spTree>
    <p:extLst>
      <p:ext uri="{BB962C8B-B14F-4D97-AF65-F5344CB8AC3E}">
        <p14:creationId xmlns:p14="http://schemas.microsoft.com/office/powerpoint/2010/main" val="871949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8" y="3338697"/>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3" y="3338697"/>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8608A2B-E29F-4DFC-BBD0-34376D799D1F}" type="datetimeFigureOut">
              <a:rPr kumimoji="1" lang="ja-JP" altLang="en-US" smtClean="0"/>
              <a:t>2022/4/21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F37D0B-64AC-472E-A7D4-C65092D00374}" type="slidenum">
              <a:rPr kumimoji="1" lang="ja-JP" altLang="en-US" smtClean="0"/>
              <a:t>‹#›</a:t>
            </a:fld>
            <a:endParaRPr kumimoji="1" lang="ja-JP" altLang="en-US"/>
          </a:p>
        </p:txBody>
      </p:sp>
    </p:spTree>
    <p:extLst>
      <p:ext uri="{BB962C8B-B14F-4D97-AF65-F5344CB8AC3E}">
        <p14:creationId xmlns:p14="http://schemas.microsoft.com/office/powerpoint/2010/main" val="1563069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3"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3"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4"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4"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8608A2B-E29F-4DFC-BBD0-34376D799D1F}" type="datetimeFigureOut">
              <a:rPr kumimoji="1" lang="ja-JP" altLang="en-US" smtClean="0"/>
              <a:t>2022/4/21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BF37D0B-64AC-472E-A7D4-C65092D00374}" type="slidenum">
              <a:rPr kumimoji="1" lang="ja-JP" altLang="en-US" smtClean="0"/>
              <a:t>‹#›</a:t>
            </a:fld>
            <a:endParaRPr kumimoji="1" lang="ja-JP" altLang="en-US"/>
          </a:p>
        </p:txBody>
      </p:sp>
    </p:spTree>
    <p:extLst>
      <p:ext uri="{BB962C8B-B14F-4D97-AF65-F5344CB8AC3E}">
        <p14:creationId xmlns:p14="http://schemas.microsoft.com/office/powerpoint/2010/main" val="1880542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8608A2B-E29F-4DFC-BBD0-34376D799D1F}" type="datetimeFigureOut">
              <a:rPr kumimoji="1" lang="ja-JP" altLang="en-US" smtClean="0"/>
              <a:t>2022/4/21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BF37D0B-64AC-472E-A7D4-C65092D00374}" type="slidenum">
              <a:rPr kumimoji="1" lang="ja-JP" altLang="en-US" smtClean="0"/>
              <a:t>‹#›</a:t>
            </a:fld>
            <a:endParaRPr kumimoji="1" lang="ja-JP" altLang="en-US"/>
          </a:p>
        </p:txBody>
      </p:sp>
    </p:spTree>
    <p:extLst>
      <p:ext uri="{BB962C8B-B14F-4D97-AF65-F5344CB8AC3E}">
        <p14:creationId xmlns:p14="http://schemas.microsoft.com/office/powerpoint/2010/main" val="631804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8608A2B-E29F-4DFC-BBD0-34376D799D1F}" type="datetimeFigureOut">
              <a:rPr kumimoji="1" lang="ja-JP" altLang="en-US" smtClean="0"/>
              <a:t>2022/4/21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BF37D0B-64AC-472E-A7D4-C65092D00374}" type="slidenum">
              <a:rPr kumimoji="1" lang="ja-JP" altLang="en-US" smtClean="0"/>
              <a:t>‹#›</a:t>
            </a:fld>
            <a:endParaRPr kumimoji="1" lang="ja-JP" altLang="en-US"/>
          </a:p>
        </p:txBody>
      </p:sp>
    </p:spTree>
    <p:extLst>
      <p:ext uri="{BB962C8B-B14F-4D97-AF65-F5344CB8AC3E}">
        <p14:creationId xmlns:p14="http://schemas.microsoft.com/office/powerpoint/2010/main" val="2733132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5"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92" y="394413"/>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5"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8608A2B-E29F-4DFC-BBD0-34376D799D1F}" type="datetimeFigureOut">
              <a:rPr kumimoji="1" lang="ja-JP" altLang="en-US" smtClean="0"/>
              <a:t>2022/4/21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F37D0B-64AC-472E-A7D4-C65092D00374}" type="slidenum">
              <a:rPr kumimoji="1" lang="ja-JP" altLang="en-US" smtClean="0"/>
              <a:t>‹#›</a:t>
            </a:fld>
            <a:endParaRPr kumimoji="1" lang="ja-JP" altLang="en-US"/>
          </a:p>
        </p:txBody>
      </p:sp>
    </p:spTree>
    <p:extLst>
      <p:ext uri="{BB962C8B-B14F-4D97-AF65-F5344CB8AC3E}">
        <p14:creationId xmlns:p14="http://schemas.microsoft.com/office/powerpoint/2010/main" val="218833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8608A2B-E29F-4DFC-BBD0-34376D799D1F}" type="datetimeFigureOut">
              <a:rPr kumimoji="1" lang="ja-JP" altLang="en-US" smtClean="0"/>
              <a:t>2022/4/21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F37D0B-64AC-472E-A7D4-C65092D00374}" type="slidenum">
              <a:rPr kumimoji="1" lang="ja-JP" altLang="en-US" smtClean="0"/>
              <a:t>‹#›</a:t>
            </a:fld>
            <a:endParaRPr kumimoji="1" lang="ja-JP" altLang="en-US"/>
          </a:p>
        </p:txBody>
      </p:sp>
    </p:spTree>
    <p:extLst>
      <p:ext uri="{BB962C8B-B14F-4D97-AF65-F5344CB8AC3E}">
        <p14:creationId xmlns:p14="http://schemas.microsoft.com/office/powerpoint/2010/main" val="2272475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402"/>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08608A2B-E29F-4DFC-BBD0-34376D799D1F}" type="datetimeFigureOut">
              <a:rPr kumimoji="1" lang="ja-JP" altLang="en-US" smtClean="0"/>
              <a:t>2022/4/21</a:t>
            </a:fld>
            <a:endParaRPr kumimoji="1" lang="ja-JP" altLang="en-US"/>
          </a:p>
        </p:txBody>
      </p:sp>
      <p:sp>
        <p:nvSpPr>
          <p:cNvPr id="5" name="フッター プレースホルダー 4"/>
          <p:cNvSpPr>
            <a:spLocks noGrp="1"/>
          </p:cNvSpPr>
          <p:nvPr>
            <p:ph type="ftr" sz="quarter" idx="3"/>
          </p:nvPr>
        </p:nvSpPr>
        <p:spPr>
          <a:xfrm>
            <a:off x="2343150" y="9181402"/>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402"/>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1BF37D0B-64AC-472E-A7D4-C65092D00374}" type="slidenum">
              <a:rPr kumimoji="1" lang="ja-JP" altLang="en-US" smtClean="0"/>
              <a:t>‹#›</a:t>
            </a:fld>
            <a:endParaRPr kumimoji="1" lang="ja-JP" altLang="en-US"/>
          </a:p>
        </p:txBody>
      </p:sp>
    </p:spTree>
    <p:extLst>
      <p:ext uri="{BB962C8B-B14F-4D97-AF65-F5344CB8AC3E}">
        <p14:creationId xmlns:p14="http://schemas.microsoft.com/office/powerpoint/2010/main" val="1803884012"/>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図 20"/>
          <p:cNvPicPr/>
          <p:nvPr/>
        </p:nvPicPr>
        <p:blipFill>
          <a:blip r:embed="rId2" cstate="print"/>
          <a:srcRect/>
          <a:stretch>
            <a:fillRect/>
          </a:stretch>
        </p:blipFill>
        <p:spPr bwMode="auto">
          <a:xfrm>
            <a:off x="4437112" y="4587230"/>
            <a:ext cx="1872208" cy="1805930"/>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4" name="正方形/長方形 3"/>
          <p:cNvSpPr/>
          <p:nvPr/>
        </p:nvSpPr>
        <p:spPr>
          <a:xfrm>
            <a:off x="1151578" y="461673"/>
            <a:ext cx="4646276" cy="830997"/>
          </a:xfrm>
          <a:prstGeom prst="rect">
            <a:avLst/>
          </a:prstGeom>
          <a:noFill/>
        </p:spPr>
        <p:txBody>
          <a:bodyPr wrap="square" lIns="91440" tIns="45720" rIns="91440" bIns="45720">
            <a:spAutoFit/>
          </a:bodyPr>
          <a:lstStyle/>
          <a:p>
            <a:pPr algn="ctr"/>
            <a:r>
              <a:rPr kumimoji="1" lang="ja-JP" altLang="en-US" sz="4800" b="1" cap="none" spc="0" dirty="0">
                <a:ln w="12700">
                  <a:solidFill>
                    <a:schemeClr val="tx1"/>
                  </a:solidFill>
                  <a:prstDash val="solid"/>
                </a:ln>
                <a:solidFill>
                  <a:srgbClr val="FF9999"/>
                </a:solidFill>
                <a:latin typeface="HG丸ｺﾞｼｯｸM-PRO" panose="020F0600000000000000" pitchFamily="50" charset="-128"/>
                <a:ea typeface="HG丸ｺﾞｼｯｸM-PRO" panose="020F0600000000000000" pitchFamily="50" charset="-128"/>
              </a:rPr>
              <a:t>施設開放</a:t>
            </a:r>
            <a:r>
              <a:rPr kumimoji="1" lang="ja-JP" altLang="en-US" sz="3200" b="1" cap="none" spc="0" dirty="0">
                <a:ln w="12700">
                  <a:solidFill>
                    <a:schemeClr val="tx1"/>
                  </a:solidFill>
                  <a:prstDash val="solid"/>
                </a:ln>
                <a:solidFill>
                  <a:srgbClr val="FF9999"/>
                </a:solidFill>
                <a:latin typeface="HG丸ｺﾞｼｯｸM-PRO" panose="020F0600000000000000" pitchFamily="50" charset="-128"/>
                <a:ea typeface="HG丸ｺﾞｼｯｸM-PRO" panose="020F0600000000000000" pitchFamily="50" charset="-128"/>
              </a:rPr>
              <a:t>のご案内</a:t>
            </a:r>
            <a:endParaRPr lang="ja-JP" altLang="en-US" sz="3200" b="1" cap="none" spc="0" dirty="0">
              <a:ln w="12700">
                <a:solidFill>
                  <a:schemeClr val="tx1"/>
                </a:solidFill>
                <a:prstDash val="solid"/>
              </a:ln>
              <a:solidFill>
                <a:srgbClr val="FF9999"/>
              </a:solidFill>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236602" y="21546"/>
            <a:ext cx="3120389" cy="369332"/>
          </a:xfrm>
          <a:prstGeom prst="rect">
            <a:avLst/>
          </a:prstGeom>
          <a:noFill/>
        </p:spPr>
        <p:txBody>
          <a:bodyPr wrap="square" rtlCol="0">
            <a:spAutoFit/>
          </a:bodyPr>
          <a:lstStyle/>
          <a:p>
            <a:r>
              <a:rPr kumimoji="1" lang="ja-JP" altLang="en-US" u="sng" dirty="0"/>
              <a:t>　　　　　　　　　　　　　　　　</a:t>
            </a:r>
            <a:r>
              <a:rPr kumimoji="1" lang="ja-JP" altLang="en-US" sz="1600" u="sng" dirty="0">
                <a:latin typeface="HG丸ｺﾞｼｯｸM-PRO" panose="020F0600000000000000" pitchFamily="50" charset="-128"/>
                <a:ea typeface="HG丸ｺﾞｼｯｸM-PRO" panose="020F0600000000000000" pitchFamily="50" charset="-128"/>
              </a:rPr>
              <a:t>さん</a:t>
            </a:r>
          </a:p>
        </p:txBody>
      </p:sp>
      <p:sp>
        <p:nvSpPr>
          <p:cNvPr id="6" name="テキスト ボックス 5"/>
          <p:cNvSpPr txBox="1"/>
          <p:nvPr/>
        </p:nvSpPr>
        <p:spPr>
          <a:xfrm>
            <a:off x="810420" y="1424608"/>
            <a:ext cx="5426892" cy="964367"/>
          </a:xfrm>
          <a:prstGeom prst="rect">
            <a:avLst/>
          </a:prstGeom>
          <a:noFill/>
        </p:spPr>
        <p:txBody>
          <a:bodyPr wrap="square" rtlCol="0">
            <a:spAutoFit/>
          </a:bodyPr>
          <a:lstStyle/>
          <a:p>
            <a:pPr>
              <a:lnSpc>
                <a:spcPts val="1700"/>
              </a:lnSpc>
            </a:pPr>
            <a:r>
              <a:rPr kumimoji="1" lang="ja-JP" altLang="en-US" sz="1050" dirty="0">
                <a:latin typeface="HG丸ｺﾞｼｯｸM-PRO" panose="020F0600000000000000" pitchFamily="50" charset="-128"/>
                <a:ea typeface="HG丸ｺﾞｼｯｸM-PRO" panose="020F0600000000000000" pitchFamily="50" charset="-128"/>
              </a:rPr>
              <a:t>　</a:t>
            </a:r>
            <a:r>
              <a:rPr kumimoji="1" lang="ja-JP" altLang="en-US" sz="1050" dirty="0" err="1">
                <a:latin typeface="HG丸ｺﾞｼｯｸM-PRO" panose="020F0600000000000000" pitchFamily="50" charset="-128"/>
                <a:ea typeface="HG丸ｺﾞｼｯｸM-PRO" panose="020F0600000000000000" pitchFamily="50" charset="-128"/>
              </a:rPr>
              <a:t>こばと</a:t>
            </a:r>
            <a:r>
              <a:rPr kumimoji="1" lang="ja-JP" altLang="en-US" sz="1050" dirty="0">
                <a:latin typeface="HG丸ｺﾞｼｯｸM-PRO" panose="020F0600000000000000" pitchFamily="50" charset="-128"/>
                <a:ea typeface="HG丸ｺﾞｼｯｸM-PRO" panose="020F0600000000000000" pitchFamily="50" charset="-128"/>
              </a:rPr>
              <a:t>第３幼稚園では地域の教育施設としての役割を果たすため、子育て支援の一環として下記のように</a:t>
            </a:r>
            <a:r>
              <a:rPr kumimoji="1" lang="en-US" altLang="ja-JP" sz="1050" dirty="0">
                <a:latin typeface="HG丸ｺﾞｼｯｸM-PRO" panose="020F0600000000000000" pitchFamily="50" charset="-128"/>
                <a:ea typeface="HG丸ｺﾞｼｯｸM-PRO" panose="020F0600000000000000" pitchFamily="50" charset="-128"/>
              </a:rPr>
              <a:t>『</a:t>
            </a:r>
            <a:r>
              <a:rPr kumimoji="1" lang="ja-JP" altLang="en-US" sz="1050" dirty="0">
                <a:latin typeface="HG丸ｺﾞｼｯｸM-PRO" panose="020F0600000000000000" pitchFamily="50" charset="-128"/>
                <a:ea typeface="HG丸ｺﾞｼｯｸM-PRO" panose="020F0600000000000000" pitchFamily="50" charset="-128"/>
              </a:rPr>
              <a:t>施設開放</a:t>
            </a:r>
            <a:r>
              <a:rPr kumimoji="1" lang="en-US" altLang="ja-JP" sz="1050" dirty="0">
                <a:latin typeface="HG丸ｺﾞｼｯｸM-PRO" panose="020F0600000000000000" pitchFamily="50" charset="-128"/>
                <a:ea typeface="HG丸ｺﾞｼｯｸM-PRO" panose="020F0600000000000000" pitchFamily="50" charset="-128"/>
              </a:rPr>
              <a:t>』</a:t>
            </a:r>
            <a:r>
              <a:rPr kumimoji="1" lang="ja-JP" altLang="en-US" sz="1050" dirty="0">
                <a:latin typeface="HG丸ｺﾞｼｯｸM-PRO" panose="020F0600000000000000" pitchFamily="50" charset="-128"/>
                <a:ea typeface="HG丸ｺﾞｼｯｸM-PRO" panose="020F0600000000000000" pitchFamily="50" charset="-128"/>
              </a:rPr>
              <a:t>を開催します。幼稚園で元気に遊びましょう。また保護者様には、子育てのおもしろさや大変さを分かち合える場としてご利用いただければと考えております。</a:t>
            </a:r>
            <a:r>
              <a:rPr lang="ja-JP" altLang="en-US" sz="1050" dirty="0">
                <a:latin typeface="HG丸ｺﾞｼｯｸM-PRO" panose="020F0600000000000000" pitchFamily="50" charset="-128"/>
                <a:ea typeface="HG丸ｺﾞｼｯｸM-PRO" panose="020F0600000000000000" pitchFamily="50" charset="-128"/>
              </a:rPr>
              <a:t>コロナ対策を行いながら実施致しますので、ご参加ください。</a:t>
            </a:r>
            <a:endParaRPr kumimoji="1" lang="ja-JP" altLang="en-US" sz="1050" dirty="0">
              <a:latin typeface="HG丸ｺﾞｼｯｸM-PRO" panose="020F0600000000000000" pitchFamily="50" charset="-128"/>
              <a:ea typeface="HG丸ｺﾞｼｯｸM-PRO" panose="020F0600000000000000"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275428480"/>
              </p:ext>
            </p:extLst>
          </p:nvPr>
        </p:nvGraphicFramePr>
        <p:xfrm>
          <a:off x="942564" y="2621732"/>
          <a:ext cx="5010862" cy="1505350"/>
        </p:xfrm>
        <a:graphic>
          <a:graphicData uri="http://schemas.openxmlformats.org/drawingml/2006/table">
            <a:tbl>
              <a:tblPr firstRow="1" bandRow="1">
                <a:tableStyleId>{F5AB1C69-6EDB-4FF4-983F-18BD219EF322}</a:tableStyleId>
              </a:tblPr>
              <a:tblGrid>
                <a:gridCol w="1343102">
                  <a:extLst>
                    <a:ext uri="{9D8B030D-6E8A-4147-A177-3AD203B41FA5}">
                      <a16:colId xmlns:a16="http://schemas.microsoft.com/office/drawing/2014/main" val="20000"/>
                    </a:ext>
                  </a:extLst>
                </a:gridCol>
                <a:gridCol w="1833880">
                  <a:extLst>
                    <a:ext uri="{9D8B030D-6E8A-4147-A177-3AD203B41FA5}">
                      <a16:colId xmlns:a16="http://schemas.microsoft.com/office/drawing/2014/main" val="20001"/>
                    </a:ext>
                  </a:extLst>
                </a:gridCol>
                <a:gridCol w="1833880">
                  <a:extLst>
                    <a:ext uri="{9D8B030D-6E8A-4147-A177-3AD203B41FA5}">
                      <a16:colId xmlns:a16="http://schemas.microsoft.com/office/drawing/2014/main" val="20002"/>
                    </a:ext>
                  </a:extLst>
                </a:gridCol>
              </a:tblGrid>
              <a:tr h="360040">
                <a:tc>
                  <a:txBody>
                    <a:bodyPr/>
                    <a:lstStyle/>
                    <a:p>
                      <a:pPr algn="ctr"/>
                      <a:endParaRPr kumimoji="1" lang="ja-JP" altLang="en-US" sz="17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noProof="0" dirty="0"/>
                        <a:t>R1.4.2</a:t>
                      </a:r>
                      <a:r>
                        <a:rPr kumimoji="1" lang="ja-JP" altLang="en-US" sz="1200" kern="1200" noProof="0" dirty="0"/>
                        <a:t>～</a:t>
                      </a:r>
                      <a:r>
                        <a:rPr kumimoji="1" lang="en-US" altLang="ja-JP" sz="1200" kern="1200" noProof="0" dirty="0"/>
                        <a:t>R2.4.1</a:t>
                      </a:r>
                      <a:r>
                        <a:rPr kumimoji="1" lang="ja-JP" altLang="en-US" sz="1200" kern="1200" noProof="0" dirty="0"/>
                        <a:t>生まれ</a:t>
                      </a:r>
                      <a:endParaRPr kumimoji="1" lang="ja-JP" alt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strike="noStrike" kern="1200" cap="none" spc="0" normalizeH="0" baseline="0" noProof="0" dirty="0">
                          <a:ln>
                            <a:noFill/>
                          </a:ln>
                          <a:effectLst/>
                          <a:uLnTx/>
                          <a:uFillTx/>
                        </a:rPr>
                        <a:t>R2.4.2</a:t>
                      </a:r>
                      <a:r>
                        <a:rPr kumimoji="1" lang="ja-JP" altLang="en-US" sz="1200" u="none" strike="noStrike" kern="1200" cap="none" spc="0" normalizeH="0" baseline="0" noProof="0" dirty="0">
                          <a:ln>
                            <a:noFill/>
                          </a:ln>
                          <a:effectLst/>
                          <a:uLnTx/>
                          <a:uFillTx/>
                        </a:rPr>
                        <a:t>～</a:t>
                      </a:r>
                      <a:r>
                        <a:rPr kumimoji="1" lang="en-US" altLang="ja-JP" sz="1200" u="none" strike="noStrike" kern="1200" cap="none" spc="0" normalizeH="0" baseline="0" noProof="0" dirty="0">
                          <a:ln>
                            <a:noFill/>
                          </a:ln>
                          <a:effectLst/>
                          <a:uLnTx/>
                          <a:uFillTx/>
                        </a:rPr>
                        <a:t>R3.4.1</a:t>
                      </a:r>
                      <a:r>
                        <a:rPr kumimoji="1" lang="ja-JP" altLang="en-US" sz="1200" u="none" strike="noStrike" kern="1200" cap="none" spc="0" normalizeH="0" baseline="0" noProof="0" dirty="0">
                          <a:ln>
                            <a:noFill/>
                          </a:ln>
                          <a:effectLst/>
                          <a:uLnTx/>
                          <a:uFillTx/>
                        </a:rPr>
                        <a:t>生まれ</a:t>
                      </a:r>
                      <a:endParaRPr kumimoji="1" lang="ja-JP" altLang="en-US" sz="1200" dirty="0"/>
                    </a:p>
                  </a:txBody>
                  <a:tcPr anchor="ctr"/>
                </a:tc>
                <a:extLst>
                  <a:ext uri="{0D108BD9-81ED-4DB2-BD59-A6C34878D82A}">
                    <a16:rowId xmlns:a16="http://schemas.microsoft.com/office/drawing/2014/main" val="10000"/>
                  </a:ext>
                </a:extLst>
              </a:tr>
              <a:tr h="569246">
                <a:tc>
                  <a:txBody>
                    <a:bodyPr/>
                    <a:lstStyle/>
                    <a:p>
                      <a:pPr algn="l"/>
                      <a:r>
                        <a:rPr kumimoji="1" lang="ja-JP" altLang="en-US" sz="1200" b="1" dirty="0"/>
                        <a:t>令和４年</a:t>
                      </a:r>
                      <a:endParaRPr kumimoji="1" lang="en-US" altLang="ja-JP" sz="1200" b="1" dirty="0"/>
                    </a:p>
                    <a:p>
                      <a:pPr algn="r"/>
                      <a:r>
                        <a:rPr kumimoji="1" lang="ja-JP" altLang="en-US" sz="1200" b="1" dirty="0"/>
                        <a:t>５月１２日（木）</a:t>
                      </a:r>
                    </a:p>
                  </a:txBody>
                  <a:tcPr anchor="ct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10001"/>
                  </a:ext>
                </a:extLst>
              </a:tr>
              <a:tr h="576064">
                <a:tc>
                  <a:txBody>
                    <a:bodyPr/>
                    <a:lstStyle/>
                    <a:p>
                      <a:pPr algn="r"/>
                      <a:r>
                        <a:rPr kumimoji="1" lang="ja-JP" altLang="en-US" sz="1200" b="1" dirty="0"/>
                        <a:t>７月１１日（月）</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7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700" dirty="0"/>
                    </a:p>
                  </a:txBody>
                  <a:tcPr/>
                </a:tc>
                <a:extLst>
                  <a:ext uri="{0D108BD9-81ED-4DB2-BD59-A6C34878D82A}">
                    <a16:rowId xmlns:a16="http://schemas.microsoft.com/office/drawing/2014/main" val="10002"/>
                  </a:ext>
                </a:extLst>
              </a:tr>
            </a:tbl>
          </a:graphicData>
        </a:graphic>
      </p:graphicFrame>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74522" y="3661242"/>
            <a:ext cx="437137" cy="350823"/>
          </a:xfrm>
          <a:prstGeom prst="rect">
            <a:avLst/>
          </a:prstGeom>
        </p:spPr>
      </p:pic>
      <p:pic>
        <p:nvPicPr>
          <p:cNvPr id="17" name="図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1578" y="4328192"/>
            <a:ext cx="435267" cy="349322"/>
          </a:xfrm>
          <a:prstGeom prst="rect">
            <a:avLst/>
          </a:prstGeom>
        </p:spPr>
      </p:pic>
      <p:sp>
        <p:nvSpPr>
          <p:cNvPr id="19" name="テキスト ボックス 18"/>
          <p:cNvSpPr txBox="1"/>
          <p:nvPr/>
        </p:nvSpPr>
        <p:spPr>
          <a:xfrm>
            <a:off x="1586845" y="4415903"/>
            <a:ext cx="2529061" cy="261610"/>
          </a:xfrm>
          <a:prstGeom prst="rect">
            <a:avLst/>
          </a:prstGeom>
          <a:noFill/>
        </p:spPr>
        <p:txBody>
          <a:bodyPr wrap="square" rtlCol="0">
            <a:spAutoFit/>
          </a:bodyPr>
          <a:lstStyle/>
          <a:p>
            <a:r>
              <a:rPr kumimoji="1" lang="ja-JP" altLang="en-US" sz="1100" dirty="0">
                <a:latin typeface="HG丸ｺﾞｼｯｸM-PRO" panose="020F0600000000000000" pitchFamily="50" charset="-128"/>
                <a:ea typeface="HG丸ｺﾞｼｯｸM-PRO" panose="020F0600000000000000" pitchFamily="50" charset="-128"/>
              </a:rPr>
              <a:t>マークの日に遊びにお越しください</a:t>
            </a: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63108" y="562007"/>
            <a:ext cx="935187" cy="657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7945" y="767683"/>
            <a:ext cx="933419" cy="4225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テキスト ボックス 21"/>
          <p:cNvSpPr txBox="1"/>
          <p:nvPr/>
        </p:nvSpPr>
        <p:spPr>
          <a:xfrm>
            <a:off x="262499" y="4664968"/>
            <a:ext cx="5832648" cy="2703304"/>
          </a:xfrm>
          <a:prstGeom prst="rect">
            <a:avLst/>
          </a:prstGeom>
          <a:noFill/>
        </p:spPr>
        <p:txBody>
          <a:bodyPr wrap="square" rtlCol="0">
            <a:spAutoFit/>
          </a:bodyPr>
          <a:lstStyle/>
          <a:p>
            <a:pPr>
              <a:lnSpc>
                <a:spcPts val="2600"/>
              </a:lnSpc>
            </a:pPr>
            <a:r>
              <a:rPr lang="ja-JP" altLang="en-US" sz="1200" b="1" dirty="0">
                <a:solidFill>
                  <a:schemeClr val="accent3">
                    <a:lumMod val="75000"/>
                  </a:schemeClr>
                </a:solidFill>
                <a:latin typeface="HG丸ｺﾞｼｯｸM-PRO" panose="020F0600000000000000" pitchFamily="50" charset="-128"/>
                <a:ea typeface="HG丸ｺﾞｼｯｸM-PRO" panose="020F0600000000000000" pitchFamily="50" charset="-128"/>
              </a:rPr>
              <a:t>● </a:t>
            </a:r>
            <a:r>
              <a:rPr kumimoji="1" lang="ja-JP" altLang="en-US" sz="1200" b="1" dirty="0">
                <a:latin typeface="HG丸ｺﾞｼｯｸM-PRO" panose="020F0600000000000000" pitchFamily="50" charset="-128"/>
                <a:ea typeface="HG丸ｺﾞｼｯｸM-PRO" panose="020F0600000000000000" pitchFamily="50" charset="-128"/>
              </a:rPr>
              <a:t>時　間　 １０：３０～１１：３０</a:t>
            </a:r>
            <a:endParaRPr kumimoji="1" lang="en-US" altLang="ja-JP" sz="1200" b="1" dirty="0">
              <a:latin typeface="HG丸ｺﾞｼｯｸM-PRO" panose="020F0600000000000000" pitchFamily="50" charset="-128"/>
              <a:ea typeface="HG丸ｺﾞｼｯｸM-PRO" panose="020F0600000000000000" pitchFamily="50" charset="-128"/>
            </a:endParaRPr>
          </a:p>
          <a:p>
            <a:pPr>
              <a:lnSpc>
                <a:spcPts val="2600"/>
              </a:lnSpc>
            </a:pPr>
            <a:r>
              <a:rPr lang="ja-JP" altLang="en-US" sz="1200" b="1" dirty="0">
                <a:solidFill>
                  <a:schemeClr val="accent3">
                    <a:lumMod val="75000"/>
                  </a:schemeClr>
                </a:solidFill>
                <a:latin typeface="HG丸ｺﾞｼｯｸM-PRO" panose="020F0600000000000000" pitchFamily="50" charset="-128"/>
                <a:ea typeface="HG丸ｺﾞｼｯｸM-PRO" panose="020F0600000000000000" pitchFamily="50" charset="-128"/>
              </a:rPr>
              <a:t>● </a:t>
            </a:r>
            <a:r>
              <a:rPr kumimoji="1" lang="ja-JP" altLang="en-US" sz="1200" b="1" dirty="0">
                <a:latin typeface="HG丸ｺﾞｼｯｸM-PRO" panose="020F0600000000000000" pitchFamily="50" charset="-128"/>
                <a:ea typeface="HG丸ｺﾞｼｯｸM-PRO" panose="020F0600000000000000" pitchFamily="50" charset="-128"/>
              </a:rPr>
              <a:t>場　所　 </a:t>
            </a:r>
            <a:r>
              <a:rPr kumimoji="1" lang="ja-JP" altLang="en-US" sz="1200" b="1" dirty="0" err="1">
                <a:latin typeface="HG丸ｺﾞｼｯｸM-PRO" panose="020F0600000000000000" pitchFamily="50" charset="-128"/>
                <a:ea typeface="HG丸ｺﾞｼｯｸM-PRO" panose="020F0600000000000000" pitchFamily="50" charset="-128"/>
              </a:rPr>
              <a:t>こばと</a:t>
            </a:r>
            <a:r>
              <a:rPr kumimoji="1" lang="ja-JP" altLang="en-US" sz="1200" b="1" dirty="0">
                <a:latin typeface="HG丸ｺﾞｼｯｸM-PRO" panose="020F0600000000000000" pitchFamily="50" charset="-128"/>
                <a:ea typeface="HG丸ｺﾞｼｯｸM-PRO" panose="020F0600000000000000" pitchFamily="50" charset="-128"/>
              </a:rPr>
              <a:t>第３幼稚園　園庭　ホール</a:t>
            </a:r>
            <a:endParaRPr kumimoji="1" lang="en-US" altLang="ja-JP" sz="1200" b="1" dirty="0">
              <a:latin typeface="HG丸ｺﾞｼｯｸM-PRO" panose="020F0600000000000000" pitchFamily="50" charset="-128"/>
              <a:ea typeface="HG丸ｺﾞｼｯｸM-PRO" panose="020F0600000000000000" pitchFamily="50" charset="-128"/>
            </a:endParaRPr>
          </a:p>
          <a:p>
            <a:pPr>
              <a:lnSpc>
                <a:spcPts val="2600"/>
              </a:lnSpc>
            </a:pPr>
            <a:r>
              <a:rPr lang="ja-JP" altLang="en-US" sz="1200" b="1" dirty="0">
                <a:solidFill>
                  <a:schemeClr val="accent3">
                    <a:lumMod val="75000"/>
                  </a:schemeClr>
                </a:solidFill>
                <a:latin typeface="HG丸ｺﾞｼｯｸM-PRO" panose="020F0600000000000000" pitchFamily="50" charset="-128"/>
                <a:ea typeface="HG丸ｺﾞｼｯｸM-PRO" panose="020F0600000000000000" pitchFamily="50" charset="-128"/>
              </a:rPr>
              <a:t>● </a:t>
            </a:r>
            <a:r>
              <a:rPr lang="ja-JP" altLang="en-US" sz="1200" b="1" dirty="0">
                <a:latin typeface="HG丸ｺﾞｼｯｸM-PRO" panose="020F0600000000000000" pitchFamily="50" charset="-128"/>
                <a:ea typeface="HG丸ｺﾞｼｯｸM-PRO" panose="020F0600000000000000" pitchFamily="50" charset="-128"/>
              </a:rPr>
              <a:t>受　付 　当日“職員室”にて受付します</a:t>
            </a:r>
            <a:endParaRPr lang="en-US" altLang="ja-JP" sz="1050" b="1" dirty="0">
              <a:latin typeface="HG丸ｺﾞｼｯｸM-PRO" panose="020F0600000000000000" pitchFamily="50" charset="-128"/>
              <a:ea typeface="HG丸ｺﾞｼｯｸM-PRO" panose="020F0600000000000000" pitchFamily="50" charset="-128"/>
            </a:endParaRPr>
          </a:p>
          <a:p>
            <a:pPr>
              <a:lnSpc>
                <a:spcPts val="2600"/>
              </a:lnSpc>
            </a:pPr>
            <a:r>
              <a:rPr lang="ja-JP" altLang="en-US" sz="1200" b="1" dirty="0">
                <a:solidFill>
                  <a:schemeClr val="accent3">
                    <a:lumMod val="75000"/>
                  </a:schemeClr>
                </a:solidFill>
                <a:latin typeface="HG丸ｺﾞｼｯｸM-PRO" panose="020F0600000000000000" pitchFamily="50" charset="-128"/>
                <a:ea typeface="HG丸ｺﾞｼｯｸM-PRO" panose="020F0600000000000000" pitchFamily="50" charset="-128"/>
              </a:rPr>
              <a:t>● </a:t>
            </a:r>
            <a:r>
              <a:rPr kumimoji="1" lang="ja-JP" altLang="en-US" sz="1200" b="1" dirty="0">
                <a:latin typeface="HG丸ｺﾞｼｯｸM-PRO" panose="020F0600000000000000" pitchFamily="50" charset="-128"/>
                <a:ea typeface="HG丸ｺﾞｼｯｸM-PRO" panose="020F0600000000000000" pitchFamily="50" charset="-128"/>
              </a:rPr>
              <a:t>持ち物 　保護者様とお子様の</a:t>
            </a:r>
            <a:r>
              <a:rPr lang="ja-JP" altLang="en-US" sz="1200" b="1" dirty="0">
                <a:latin typeface="HG丸ｺﾞｼｯｸM-PRO" panose="020F0600000000000000" pitchFamily="50" charset="-128"/>
                <a:ea typeface="HG丸ｺﾞｼｯｸM-PRO" panose="020F0600000000000000" pitchFamily="50" charset="-128"/>
              </a:rPr>
              <a:t>室内履き・マスク着用</a:t>
            </a:r>
            <a:endParaRPr kumimoji="1" lang="en-US" altLang="ja-JP" sz="1100" b="1" dirty="0">
              <a:latin typeface="HG丸ｺﾞｼｯｸM-PRO" panose="020F0600000000000000" pitchFamily="50" charset="-128"/>
              <a:ea typeface="HG丸ｺﾞｼｯｸM-PRO" panose="020F0600000000000000" pitchFamily="50" charset="-128"/>
            </a:endParaRPr>
          </a:p>
          <a:p>
            <a:pPr>
              <a:lnSpc>
                <a:spcPts val="2600"/>
              </a:lnSpc>
            </a:pPr>
            <a:r>
              <a:rPr lang="ja-JP" altLang="en-US" sz="1200" b="1" dirty="0">
                <a:solidFill>
                  <a:schemeClr val="accent3">
                    <a:lumMod val="75000"/>
                  </a:schemeClr>
                </a:solidFill>
                <a:latin typeface="HG丸ｺﾞｼｯｸM-PRO" panose="020F0600000000000000" pitchFamily="50" charset="-128"/>
                <a:ea typeface="HG丸ｺﾞｼｯｸM-PRO" panose="020F0600000000000000" pitchFamily="50" charset="-128"/>
              </a:rPr>
              <a:t>● </a:t>
            </a:r>
            <a:r>
              <a:rPr lang="ja-JP" altLang="en-US" sz="1200" b="1" dirty="0">
                <a:latin typeface="HG丸ｺﾞｼｯｸM-PRO" panose="020F0600000000000000" pitchFamily="50" charset="-128"/>
                <a:ea typeface="HG丸ｺﾞｼｯｸM-PRO" panose="020F0600000000000000" pitchFamily="50" charset="-128"/>
              </a:rPr>
              <a:t>駐車場　 幼稚園の“東駐車場”をご利用ください</a:t>
            </a:r>
            <a:endParaRPr lang="en-US" altLang="ja-JP" sz="1200" b="1" dirty="0">
              <a:latin typeface="HG丸ｺﾞｼｯｸM-PRO" panose="020F0600000000000000" pitchFamily="50" charset="-128"/>
              <a:ea typeface="HG丸ｺﾞｼｯｸM-PRO" panose="020F0600000000000000" pitchFamily="50" charset="-128"/>
            </a:endParaRPr>
          </a:p>
          <a:p>
            <a:pPr>
              <a:lnSpc>
                <a:spcPts val="2600"/>
              </a:lnSpc>
            </a:pPr>
            <a:r>
              <a:rPr lang="ja-JP" altLang="en-US" sz="1200" b="1" dirty="0">
                <a:solidFill>
                  <a:schemeClr val="accent3">
                    <a:lumMod val="75000"/>
                  </a:schemeClr>
                </a:solidFill>
                <a:latin typeface="HG丸ｺﾞｼｯｸM-PRO" panose="020F0600000000000000" pitchFamily="50" charset="-128"/>
                <a:ea typeface="HG丸ｺﾞｼｯｸM-PRO" panose="020F0600000000000000" pitchFamily="50" charset="-128"/>
              </a:rPr>
              <a:t>● </a:t>
            </a:r>
            <a:r>
              <a:rPr lang="ja-JP" altLang="en-US" sz="1200" b="1" dirty="0">
                <a:latin typeface="HG丸ｺﾞｼｯｸM-PRO" panose="020F0600000000000000" pitchFamily="50" charset="-128"/>
                <a:ea typeface="HG丸ｺﾞｼｯｸM-PRO" panose="020F0600000000000000" pitchFamily="50" charset="-128"/>
              </a:rPr>
              <a:t>申込み　</a:t>
            </a:r>
            <a:r>
              <a:rPr lang="en-US" altLang="ja-JP" sz="1200" b="1" u="sng" dirty="0">
                <a:solidFill>
                  <a:srgbClr val="FF0000"/>
                </a:solidFill>
                <a:latin typeface="HG丸ｺﾞｼｯｸM-PRO" panose="020F0600000000000000" pitchFamily="50" charset="-128"/>
                <a:ea typeface="HG丸ｺﾞｼｯｸM-PRO" panose="020F0600000000000000" pitchFamily="50" charset="-128"/>
              </a:rPr>
              <a:t>2</a:t>
            </a:r>
            <a:r>
              <a:rPr lang="ja-JP" altLang="en-US" sz="1200" b="1" u="sng" dirty="0">
                <a:solidFill>
                  <a:srgbClr val="FF0000"/>
                </a:solidFill>
                <a:latin typeface="HG丸ｺﾞｼｯｸM-PRO" panose="020F0600000000000000" pitchFamily="50" charset="-128"/>
                <a:ea typeface="HG丸ｺﾞｼｯｸM-PRO" panose="020F0600000000000000" pitchFamily="50" charset="-128"/>
              </a:rPr>
              <a:t>週間前　</a:t>
            </a:r>
            <a:r>
              <a:rPr lang="en-US" altLang="ja-JP" sz="1200" b="1" u="sng" dirty="0">
                <a:solidFill>
                  <a:srgbClr val="FF0000"/>
                </a:solidFill>
                <a:latin typeface="HG丸ｺﾞｼｯｸM-PRO" panose="020F0600000000000000" pitchFamily="50" charset="-128"/>
                <a:ea typeface="HG丸ｺﾞｼｯｸM-PRO" panose="020F0600000000000000" pitchFamily="50" charset="-128"/>
              </a:rPr>
              <a:t>9</a:t>
            </a:r>
            <a:r>
              <a:rPr lang="ja-JP" altLang="en-US" sz="1200" b="1" u="sng" dirty="0">
                <a:solidFill>
                  <a:srgbClr val="FF0000"/>
                </a:solidFill>
                <a:latin typeface="HG丸ｺﾞｼｯｸM-PRO" panose="020F0600000000000000" pitchFamily="50" charset="-128"/>
                <a:ea typeface="HG丸ｺﾞｼｯｸM-PRO" panose="020F0600000000000000" pitchFamily="50" charset="-128"/>
              </a:rPr>
              <a:t>：</a:t>
            </a:r>
            <a:r>
              <a:rPr lang="en-US" altLang="ja-JP" sz="1200" b="1" u="sng" dirty="0">
                <a:solidFill>
                  <a:srgbClr val="FF0000"/>
                </a:solidFill>
                <a:latin typeface="HG丸ｺﾞｼｯｸM-PRO" panose="020F0600000000000000" pitchFamily="50" charset="-128"/>
                <a:ea typeface="HG丸ｺﾞｼｯｸM-PRO" panose="020F0600000000000000" pitchFamily="50" charset="-128"/>
              </a:rPr>
              <a:t>00</a:t>
            </a:r>
            <a:r>
              <a:rPr lang="ja-JP" altLang="en-US" sz="1200" b="1" u="sng" dirty="0">
                <a:solidFill>
                  <a:srgbClr val="FF0000"/>
                </a:solidFill>
                <a:latin typeface="HG丸ｺﾞｼｯｸM-PRO" panose="020F0600000000000000" pitchFamily="50" charset="-128"/>
                <a:ea typeface="HG丸ｺﾞｼｯｸM-PRO" panose="020F0600000000000000" pitchFamily="50" charset="-128"/>
              </a:rPr>
              <a:t>から電話受付開始します！</a:t>
            </a:r>
            <a:endParaRPr lang="en-US" altLang="ja-JP" sz="1200" b="1" u="sng" dirty="0">
              <a:solidFill>
                <a:srgbClr val="FF0000"/>
              </a:solidFill>
              <a:latin typeface="HG丸ｺﾞｼｯｸM-PRO" panose="020F0600000000000000" pitchFamily="50" charset="-128"/>
              <a:ea typeface="HG丸ｺﾞｼｯｸM-PRO" panose="020F0600000000000000" pitchFamily="50" charset="-128"/>
            </a:endParaRPr>
          </a:p>
          <a:p>
            <a:pPr>
              <a:lnSpc>
                <a:spcPts val="2600"/>
              </a:lnSpc>
            </a:pPr>
            <a:r>
              <a:rPr kumimoji="1" lang="ja-JP" altLang="en-US" sz="1200" b="1" dirty="0">
                <a:solidFill>
                  <a:schemeClr val="accent3">
                    <a:lumMod val="75000"/>
                  </a:schemeClr>
                </a:solidFill>
                <a:latin typeface="HG丸ｺﾞｼｯｸM-PRO" panose="020F0600000000000000" pitchFamily="50" charset="-128"/>
                <a:ea typeface="HG丸ｺﾞｼｯｸM-PRO" panose="020F0600000000000000" pitchFamily="50" charset="-128"/>
              </a:rPr>
              <a:t>                </a:t>
            </a:r>
            <a:r>
              <a:rPr lang="ja-JP" altLang="en-US" sz="1200" b="1" dirty="0">
                <a:latin typeface="HG丸ｺﾞｼｯｸM-PRO" panose="020F0600000000000000" pitchFamily="50" charset="-128"/>
                <a:ea typeface="HG丸ｺﾞｼｯｸM-PRO" panose="020F0600000000000000" pitchFamily="50" charset="-128"/>
              </a:rPr>
              <a:t>こばと第３幼稚園　</a:t>
            </a:r>
            <a:r>
              <a:rPr lang="en-US" altLang="ja-JP" sz="1200" b="1" dirty="0">
                <a:latin typeface="HG丸ｺﾞｼｯｸM-PRO" panose="020F0600000000000000" pitchFamily="50" charset="-128"/>
                <a:ea typeface="HG丸ｺﾞｼｯｸM-PRO" panose="020F0600000000000000" pitchFamily="50" charset="-128"/>
              </a:rPr>
              <a:t>058-273-2015</a:t>
            </a:r>
            <a:r>
              <a:rPr lang="ja-JP" altLang="en-US" sz="1200" b="1" dirty="0">
                <a:latin typeface="HG丸ｺﾞｼｯｸM-PRO" panose="020F0600000000000000" pitchFamily="50" charset="-128"/>
                <a:ea typeface="HG丸ｺﾞｼｯｸM-PRO" panose="020F0600000000000000" pitchFamily="50" charset="-128"/>
              </a:rPr>
              <a:t>　お電話にてお申込みください</a:t>
            </a:r>
            <a:endParaRPr kumimoji="1" lang="en-US" altLang="ja-JP" sz="1200" b="1" dirty="0">
              <a:latin typeface="HG丸ｺﾞｼｯｸM-PRO" panose="020F0600000000000000" pitchFamily="50" charset="-128"/>
              <a:ea typeface="HG丸ｺﾞｼｯｸM-PRO" panose="020F0600000000000000" pitchFamily="50" charset="-128"/>
            </a:endParaRPr>
          </a:p>
          <a:p>
            <a:endParaRPr kumimoji="1" lang="ja-JP" altLang="en-US" dirty="0"/>
          </a:p>
        </p:txBody>
      </p:sp>
      <p:pic>
        <p:nvPicPr>
          <p:cNvPr id="25" name="図 24"/>
          <p:cNvPicPr/>
          <p:nvPr/>
        </p:nvPicPr>
        <p:blipFill>
          <a:blip r:embed="rId6">
            <a:extLst>
              <a:ext uri="{28A0092B-C50C-407E-A947-70E740481C1C}">
                <a14:useLocalDpi xmlns:a14="http://schemas.microsoft.com/office/drawing/2010/main" val="0"/>
              </a:ext>
            </a:extLst>
          </a:blip>
          <a:srcRect/>
          <a:stretch>
            <a:fillRect/>
          </a:stretch>
        </p:blipFill>
        <p:spPr bwMode="auto">
          <a:xfrm>
            <a:off x="3411659" y="7093197"/>
            <a:ext cx="3002119" cy="2396307"/>
          </a:xfrm>
          <a:prstGeom prst="rect">
            <a:avLst/>
          </a:prstGeom>
          <a:noFill/>
          <a:ln>
            <a:noFill/>
          </a:ln>
        </p:spPr>
      </p:pic>
      <p:sp>
        <p:nvSpPr>
          <p:cNvPr id="23" name="テキスト ボックス 22"/>
          <p:cNvSpPr txBox="1"/>
          <p:nvPr/>
        </p:nvSpPr>
        <p:spPr>
          <a:xfrm>
            <a:off x="306364" y="9627179"/>
            <a:ext cx="6336704" cy="276999"/>
          </a:xfrm>
          <a:prstGeom prst="rect">
            <a:avLst/>
          </a:prstGeom>
          <a:noFill/>
        </p:spPr>
        <p:txBody>
          <a:bodyPr wrap="square" rtlCol="0">
            <a:spAutoFit/>
          </a:bodyPr>
          <a:lstStyle/>
          <a:p>
            <a:pPr algn="ctr"/>
            <a:r>
              <a:rPr lang="ja-JP" altLang="en-US" sz="1200" b="1" dirty="0">
                <a:latin typeface="HG丸ｺﾞｼｯｸM-PRO" panose="020F0600000000000000" pitchFamily="50" charset="-128"/>
                <a:ea typeface="HG丸ｺﾞｼｯｸM-PRO" panose="020F0600000000000000" pitchFamily="50" charset="-128"/>
              </a:rPr>
              <a:t>◎問合せ　</a:t>
            </a:r>
            <a:r>
              <a:rPr lang="ja-JP" altLang="en-US" sz="1200" b="1" dirty="0" err="1">
                <a:latin typeface="HG丸ｺﾞｼｯｸM-PRO" panose="020F0600000000000000" pitchFamily="50" charset="-128"/>
                <a:ea typeface="HG丸ｺﾞｼｯｸM-PRO" panose="020F0600000000000000" pitchFamily="50" charset="-128"/>
              </a:rPr>
              <a:t>こばと</a:t>
            </a:r>
            <a:r>
              <a:rPr lang="ja-JP" altLang="en-US" sz="1200" b="1" dirty="0">
                <a:latin typeface="HG丸ｺﾞｼｯｸM-PRO" panose="020F0600000000000000" pitchFamily="50" charset="-128"/>
                <a:ea typeface="HG丸ｺﾞｼｯｸM-PRO" panose="020F0600000000000000" pitchFamily="50" charset="-128"/>
              </a:rPr>
              <a:t>第３幼稚園　下奈良</a:t>
            </a:r>
            <a:r>
              <a:rPr lang="en-US" altLang="ja-JP" sz="1200" b="1" dirty="0">
                <a:latin typeface="HG丸ｺﾞｼｯｸM-PRO" panose="020F0600000000000000" pitchFamily="50" charset="-128"/>
                <a:ea typeface="HG丸ｺﾞｼｯｸM-PRO" panose="020F0600000000000000" pitchFamily="50" charset="-128"/>
              </a:rPr>
              <a:t>3-15-5</a:t>
            </a:r>
            <a:r>
              <a:rPr lang="ja-JP" altLang="en-US" sz="1200" b="1" dirty="0">
                <a:latin typeface="HG丸ｺﾞｼｯｸM-PRO" panose="020F0600000000000000" pitchFamily="50" charset="-128"/>
                <a:ea typeface="HG丸ｺﾞｼｯｸM-PRO" panose="020F0600000000000000" pitchFamily="50" charset="-128"/>
              </a:rPr>
              <a:t>　☎（</a:t>
            </a:r>
            <a:r>
              <a:rPr lang="en-US" altLang="ja-JP" sz="1200" b="1" dirty="0">
                <a:latin typeface="HG丸ｺﾞｼｯｸM-PRO" panose="020F0600000000000000" pitchFamily="50" charset="-128"/>
                <a:ea typeface="HG丸ｺﾞｼｯｸM-PRO" panose="020F0600000000000000" pitchFamily="50" charset="-128"/>
              </a:rPr>
              <a:t>058</a:t>
            </a:r>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273-2015</a:t>
            </a:r>
            <a:endParaRPr kumimoji="1" lang="ja-JP" altLang="en-US" sz="1200" b="1" dirty="0">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3363207" y="8265368"/>
            <a:ext cx="713865" cy="276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4" name="Picture 2"/>
          <p:cNvPicPr/>
          <p:nvPr/>
        </p:nvPicPr>
        <p:blipFill>
          <a:blip r:embed="rId7">
            <a:extLst>
              <a:ext uri="{28A0092B-C50C-407E-A947-70E740481C1C}">
                <a14:useLocalDpi xmlns:a14="http://schemas.microsoft.com/office/drawing/2010/main" val="0"/>
              </a:ext>
            </a:extLst>
          </a:blip>
          <a:srcRect/>
          <a:stretch>
            <a:fillRect/>
          </a:stretch>
        </p:blipFill>
        <p:spPr bwMode="auto">
          <a:xfrm>
            <a:off x="282865" y="7093197"/>
            <a:ext cx="3002119" cy="2468315"/>
          </a:xfrm>
          <a:prstGeom prst="rect">
            <a:avLst/>
          </a:prstGeom>
          <a:noFill/>
          <a:ln>
            <a:noFill/>
          </a:ln>
        </p:spPr>
      </p:pic>
      <p:pic>
        <p:nvPicPr>
          <p:cNvPr id="27" name="図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2655" y="3119773"/>
            <a:ext cx="437137" cy="350823"/>
          </a:xfrm>
          <a:prstGeom prst="rect">
            <a:avLst/>
          </a:prstGeom>
        </p:spPr>
      </p:pic>
      <p:sp>
        <p:nvSpPr>
          <p:cNvPr id="2" name="テキスト ボックス 1">
            <a:extLst>
              <a:ext uri="{FF2B5EF4-FFF2-40B4-BE49-F238E27FC236}">
                <a16:creationId xmlns:a16="http://schemas.microsoft.com/office/drawing/2014/main" id="{7B7AC831-2713-423A-9DF9-777DEC94356F}"/>
              </a:ext>
            </a:extLst>
          </p:cNvPr>
          <p:cNvSpPr txBox="1"/>
          <p:nvPr/>
        </p:nvSpPr>
        <p:spPr>
          <a:xfrm>
            <a:off x="3717032" y="8070115"/>
            <a:ext cx="184731" cy="369332"/>
          </a:xfrm>
          <a:prstGeom prst="rect">
            <a:avLst/>
          </a:prstGeom>
          <a:solidFill>
            <a:schemeClr val="bg1"/>
          </a:solidFill>
          <a:ln>
            <a:noFill/>
          </a:ln>
        </p:spPr>
        <p:txBody>
          <a:bodyPr wrap="square" rtlCol="0">
            <a:spAutoFit/>
          </a:bodyPr>
          <a:lstStyle/>
          <a:p>
            <a:endParaRPr kumimoji="1" lang="ja-JP" altLang="en-US" dirty="0"/>
          </a:p>
        </p:txBody>
      </p:sp>
    </p:spTree>
    <p:extLst>
      <p:ext uri="{BB962C8B-B14F-4D97-AF65-F5344CB8AC3E}">
        <p14:creationId xmlns:p14="http://schemas.microsoft.com/office/powerpoint/2010/main" val="40161531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262</TotalTime>
  <Words>193</Words>
  <Application>Microsoft Office PowerPoint</Application>
  <PresentationFormat>A4 210 x 297 mm</PresentationFormat>
  <Paragraphs>17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HG丸ｺﾞｼｯｸM-PRO</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こばと第三幼稚園</dc:creator>
  <cp:lastModifiedBy>KOBATO</cp:lastModifiedBy>
  <cp:revision>24</cp:revision>
  <cp:lastPrinted>2016-04-11T02:25:48Z</cp:lastPrinted>
  <dcterms:created xsi:type="dcterms:W3CDTF">2014-07-10T06:25:04Z</dcterms:created>
  <dcterms:modified xsi:type="dcterms:W3CDTF">2022-04-21T01:40:20Z</dcterms:modified>
</cp:coreProperties>
</file>